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61.xml" ContentType="application/vnd.openxmlformats-officedocument.presentationml.slide+xml"/>
  <Override PartName="/ppt/slides/slide60.xml" ContentType="application/vnd.openxmlformats-officedocument.presentationml.slide+xml"/>
  <Override PartName="/ppt/slides/slide59.xml" ContentType="application/vnd.openxmlformats-officedocument.presentationml.slide+xml"/>
  <Override PartName="/ppt/slides/slide58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57.xml" ContentType="application/vnd.openxmlformats-officedocument.presentationml.slide+xml"/>
  <Override PartName="/ppt/slides/slide9.xml" ContentType="application/vnd.openxmlformats-officedocument.presentationml.slide+xml"/>
  <Override PartName="/ppt/slides/slide52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1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50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10.xml" ContentType="application/vnd.openxmlformats-officedocument.presentationml.slide+xml"/>
  <Override PartName="/ppt/slides/slide56.xml" ContentType="application/vnd.openxmlformats-officedocument.presentationml.slide+xml"/>
  <Override PartName="/ppt/slides/slide8.xml" ContentType="application/vnd.openxmlformats-officedocument.presentationml.slide+xml"/>
  <Override PartName="/ppt/slides/_rels/slide61.xml.rels" ContentType="application/vnd.openxmlformats-package.relationships+xml"/>
  <Override PartName="/ppt/slides/_rels/slide60.xml.rels" ContentType="application/vnd.openxmlformats-package.relationships+xml"/>
  <Override PartName="/ppt/slides/_rels/slide59.xml.rels" ContentType="application/vnd.openxmlformats-package.relationships+xml"/>
  <Override PartName="/ppt/slides/_rels/slide57.xml.rels" ContentType="application/vnd.openxmlformats-package.relationships+xml"/>
  <Override PartName="/ppt/slides/_rels/slide56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50.xml.rels" ContentType="application/vnd.openxmlformats-package.relationships+xml"/>
  <Override PartName="/ppt/slides/_rels/slide5.xml.rels" ContentType="application/vnd.openxmlformats-package.relationships+xml"/>
  <Override PartName="/ppt/slides/_rels/slide27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51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29.xml.rels" ContentType="application/vnd.openxmlformats-package.relationships+xml"/>
  <Override PartName="/ppt/slides/_rels/slide10.xml.rels" ContentType="application/vnd.openxmlformats-package.relationships+xml"/>
  <Override PartName="/ppt/slides/_rels/slide58.xml.rels" ContentType="application/vnd.openxmlformats-package.relationships+xml"/>
  <Override PartName="/ppt/slides/_rels/slide26.xml.rels" ContentType="application/vnd.openxmlformats-package.relationships+xml"/>
  <Override PartName="/ppt/slides/_rels/slide30.xml.rels" ContentType="application/vnd.openxmlformats-package.relationships+xml"/>
  <Override PartName="/ppt/slides/_rels/slide33.xml.rels" ContentType="application/vnd.openxmlformats-package.relationships+xml"/>
  <Override PartName="/ppt/slides/_rels/slide44.xml.rels" ContentType="application/vnd.openxmlformats-package.relationships+xml"/>
  <Override PartName="/ppt/slides/_rels/slide34.xml.rels" ContentType="application/vnd.openxmlformats-package.relationships+xml"/>
  <Override PartName="/ppt/slides/_rels/slide45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37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6.xml.rels" ContentType="application/vnd.openxmlformats-package.relationships+xml"/>
  <Override PartName="/ppt/slides/slide53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20.xml" ContentType="application/vnd.openxmlformats-officedocument.presentationml.slide+xml"/>
  <Override PartName="/ppt/slides/slide54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55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35.png" ContentType="image/png"/>
  <Override PartName="/ppt/media/image34.png" ContentType="image/png"/>
  <Override PartName="/ppt/media/image33.png" ContentType="image/png"/>
  <Override PartName="/ppt/media/image32.png" ContentType="image/png"/>
  <Override PartName="/ppt/media/image31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5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30.jpeg" ContentType="image/jpeg"/>
  <Override PartName="/ppt/media/image2.png" ContentType="image/png"/>
  <Override PartName="/ppt/media/image7.png" ContentType="image/png"/>
  <Override PartName="/ppt/media/image22.png" ContentType="image/png"/>
  <Override PartName="/ppt/media/image20.jpeg" ContentType="image/jpe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</p:sldIdLst>
  <p:sldSz cx="24384000" cy="13716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63" Type="http://schemas.openxmlformats.org/officeDocument/2006/relationships/slide" Target="slides/slide60.xml"/><Relationship Id="rId64" Type="http://schemas.openxmlformats.org/officeDocument/2006/relationships/slide" Target="slides/slide6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/>
          <a:p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TERA.170717.LogoIcone.png" descr=""/>
          <p:cNvPicPr/>
          <p:nvPr/>
        </p:nvPicPr>
        <p:blipFill>
          <a:blip r:embed="rId2"/>
          <a:stretch/>
        </p:blipFill>
        <p:spPr>
          <a:xfrm>
            <a:off x="660600" y="635760"/>
            <a:ext cx="708480" cy="708480"/>
          </a:xfrm>
          <a:prstGeom prst="rect">
            <a:avLst/>
          </a:prstGeom>
          <a:ln w="12600">
            <a:noFill/>
          </a:ln>
        </p:spPr>
      </p:pic>
      <p:sp>
        <p:nvSpPr>
          <p:cNvPr id="1" name="CustomShape 1"/>
          <p:cNvSpPr/>
          <p:nvPr/>
        </p:nvSpPr>
        <p:spPr>
          <a:xfrm>
            <a:off x="-43920" y="-34200"/>
            <a:ext cx="25091280" cy="1394820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TERA.170717.Logo.png" descr=""/>
          <p:cNvPicPr/>
          <p:nvPr/>
        </p:nvPicPr>
        <p:blipFill>
          <a:blip r:embed="rId3"/>
          <a:stretch/>
        </p:blipFill>
        <p:spPr>
          <a:xfrm>
            <a:off x="8443800" y="4716360"/>
            <a:ext cx="8116200" cy="4279320"/>
          </a:xfrm>
          <a:prstGeom prst="rect">
            <a:avLst/>
          </a:prstGeom>
          <a:ln w="126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TERA.170717.LogoIcone.png" descr=""/>
          <p:cNvPicPr/>
          <p:nvPr/>
        </p:nvPicPr>
        <p:blipFill>
          <a:blip r:embed="rId2"/>
          <a:stretch/>
        </p:blipFill>
        <p:spPr>
          <a:xfrm>
            <a:off x="660600" y="635760"/>
            <a:ext cx="708480" cy="708480"/>
          </a:xfrm>
          <a:prstGeom prst="rect">
            <a:avLst/>
          </a:prstGeom>
          <a:ln w="12600">
            <a:noFill/>
          </a:ln>
        </p:spPr>
      </p:pic>
      <p:sp>
        <p:nvSpPr>
          <p:cNvPr id="40" name="CustomShape 1"/>
          <p:cNvSpPr/>
          <p:nvPr/>
        </p:nvSpPr>
        <p:spPr>
          <a:xfrm>
            <a:off x="-43920" y="-34200"/>
            <a:ext cx="25091280" cy="1394820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" name="TERA.170717.LogoIcone.png" descr=""/>
          <p:cNvPicPr/>
          <p:nvPr/>
        </p:nvPicPr>
        <p:blipFill>
          <a:blip r:embed="rId3"/>
          <a:stretch/>
        </p:blipFill>
        <p:spPr>
          <a:xfrm>
            <a:off x="660600" y="635760"/>
            <a:ext cx="708480" cy="708480"/>
          </a:xfrm>
          <a:prstGeom prst="rect">
            <a:avLst/>
          </a:prstGeom>
          <a:ln w="12600"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slideLayout" Target="../slideLayouts/slideLayout13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Existem 3 grandes grupos: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 (produtos, músicas, filmes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Híbrido → Mistura dos outros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2" name="Imagem 269" descr=""/>
          <p:cNvPicPr/>
          <p:nvPr/>
        </p:nvPicPr>
        <p:blipFill>
          <a:blip r:embed="rId1"/>
          <a:stretch/>
        </p:blipFill>
        <p:spPr>
          <a:xfrm>
            <a:off x="4152600" y="3240000"/>
            <a:ext cx="16075440" cy="9849240"/>
          </a:xfrm>
          <a:prstGeom prst="rect">
            <a:avLst/>
          </a:prstGeom>
          <a:ln>
            <a:noFill/>
          </a:ln>
        </p:spPr>
      </p:pic>
      <p:sp>
        <p:nvSpPr>
          <p:cNvPr id="143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 entre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Similaridade de temas (tópicos)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de documentos: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 entre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Similaridade de temas (tópicos)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4"/>
          <p:cNvSpPr/>
          <p:nvPr/>
        </p:nvSpPr>
        <p:spPr>
          <a:xfrm>
            <a:off x="13222800" y="5067000"/>
            <a:ext cx="2876760" cy="1076760"/>
          </a:xfrm>
          <a:custGeom>
            <a:avLst/>
            <a:gdLst/>
            <a:ahLst/>
            <a:rect l="l" t="t" r="r" b="b"/>
            <a:pathLst>
              <a:path w="8002" h="3002">
                <a:moveTo>
                  <a:pt x="0" y="750"/>
                </a:moveTo>
                <a:lnTo>
                  <a:pt x="6000" y="750"/>
                </a:lnTo>
                <a:lnTo>
                  <a:pt x="6000" y="0"/>
                </a:lnTo>
                <a:lnTo>
                  <a:pt x="8001" y="1500"/>
                </a:lnTo>
                <a:lnTo>
                  <a:pt x="6000" y="3001"/>
                </a:lnTo>
                <a:lnTo>
                  <a:pt x="600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CustomShape 5"/>
          <p:cNvSpPr/>
          <p:nvPr/>
        </p:nvSpPr>
        <p:spPr>
          <a:xfrm>
            <a:off x="15774840" y="5165280"/>
            <a:ext cx="8191080" cy="150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/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6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CustomShape 3"/>
          <p:cNvSpPr/>
          <p:nvPr/>
        </p:nvSpPr>
        <p:spPr>
          <a:xfrm>
            <a:off x="1994400" y="2532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 – Recomendação artigos NY Times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15774840" y="5165280"/>
            <a:ext cx="8191080" cy="150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5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9792000" y="3595680"/>
            <a:ext cx="5800680" cy="4465800"/>
          </a:xfrm>
          <a:prstGeom prst="rect">
            <a:avLst/>
          </a:prstGeom>
          <a:ln>
            <a:noFill/>
          </a:ln>
        </p:spPr>
      </p:pic>
      <p:sp>
        <p:nvSpPr>
          <p:cNvPr id="160" name="CustomShape 6"/>
          <p:cNvSpPr/>
          <p:nvPr/>
        </p:nvSpPr>
        <p:spPr>
          <a:xfrm>
            <a:off x="16539120" y="39600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Esporte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Baseball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Campeonato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7"/>
          <p:cNvSpPr/>
          <p:nvPr/>
        </p:nvSpPr>
        <p:spPr>
          <a:xfrm>
            <a:off x="3744000" y="5400000"/>
            <a:ext cx="1509480" cy="1509480"/>
          </a:xfrm>
          <a:prstGeom prst="smileyFace">
            <a:avLst>
              <a:gd name="adj" fmla="val 1852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8"/>
          <p:cNvSpPr/>
          <p:nvPr/>
        </p:nvSpPr>
        <p:spPr>
          <a:xfrm>
            <a:off x="5256000" y="49122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leu / gostou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2"/>
          <a:stretch/>
        </p:blipFill>
        <p:spPr>
          <a:xfrm>
            <a:off x="9720000" y="8486280"/>
            <a:ext cx="5829480" cy="5119200"/>
          </a:xfrm>
          <a:prstGeom prst="rect">
            <a:avLst/>
          </a:prstGeom>
          <a:ln>
            <a:noFill/>
          </a:ln>
        </p:spPr>
      </p:pic>
      <p:sp>
        <p:nvSpPr>
          <p:cNvPr id="164" name="CustomShape 9"/>
          <p:cNvSpPr/>
          <p:nvPr/>
        </p:nvSpPr>
        <p:spPr>
          <a:xfrm>
            <a:off x="16416000" y="95202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Esporte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Baseball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Line 10"/>
          <p:cNvSpPr/>
          <p:nvPr/>
        </p:nvSpPr>
        <p:spPr>
          <a:xfrm>
            <a:off x="5256000" y="6192000"/>
            <a:ext cx="4536000" cy="360"/>
          </a:xfrm>
          <a:prstGeom prst="line">
            <a:avLst/>
          </a:prstGeom>
          <a:ln>
            <a:solidFill>
              <a:srgbClr val="00cc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Line 11"/>
          <p:cNvSpPr/>
          <p:nvPr/>
        </p:nvSpPr>
        <p:spPr>
          <a:xfrm>
            <a:off x="4464000" y="6912000"/>
            <a:ext cx="5256000" cy="4248000"/>
          </a:xfrm>
          <a:prstGeom prst="line">
            <a:avLst/>
          </a:prstGeom>
          <a:ln>
            <a:solidFill>
              <a:srgbClr val="ff66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CustomShape 12"/>
          <p:cNvSpPr/>
          <p:nvPr/>
        </p:nvSpPr>
        <p:spPr>
          <a:xfrm>
            <a:off x="2160000" y="89442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CustomShape 3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Vetores muito esparsos: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Distâncias semelhantes (vetores/produtos ~ equidistantes)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Tempo de cálculo muito alto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Excessivo espaço em memória utilizado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3"/>
          <p:cNvSpPr/>
          <p:nvPr/>
        </p:nvSpPr>
        <p:spPr>
          <a:xfrm>
            <a:off x="1994400" y="3936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5"/>
          <p:cNvSpPr/>
          <p:nvPr/>
        </p:nvSpPr>
        <p:spPr>
          <a:xfrm>
            <a:off x="1944000" y="584820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Análise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1994400" y="2352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Dois objetivos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Facilitar visualização e intuição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Amenizar o problema de similaridade entre observações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Dois objetivos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Facilitar visualização e intuição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Amenizar o problema de similaridade entre observações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21200">
              <a:lnSpc>
                <a:spcPct val="150000"/>
              </a:lnSpc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</a:t>
            </a: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Maldição da dimensionalidade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Imagem 5" descr=""/>
          <p:cNvPicPr/>
          <p:nvPr/>
        </p:nvPicPr>
        <p:blipFill>
          <a:blip r:embed="rId1"/>
          <a:stretch/>
        </p:blipFill>
        <p:spPr>
          <a:xfrm>
            <a:off x="7288560" y="7099920"/>
            <a:ext cx="5916960" cy="4417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Técnicas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Topic Analysis (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 LDA)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609920" y="2742840"/>
            <a:ext cx="19103760" cy="4487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28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AULA 28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0" y="11314080"/>
            <a:ext cx="25091280" cy="320904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3"/>
          <p:cNvSpPr/>
          <p:nvPr/>
        </p:nvSpPr>
        <p:spPr>
          <a:xfrm>
            <a:off x="1609920" y="7053120"/>
            <a:ext cx="15882480" cy="301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9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Recommender Systems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21907800" y="1007928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2"/>
          <p:cNvSpPr/>
          <p:nvPr/>
        </p:nvSpPr>
        <p:spPr>
          <a:xfrm>
            <a:off x="3881520" y="44006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3"/>
          <p:cNvSpPr/>
          <p:nvPr/>
        </p:nvSpPr>
        <p:spPr>
          <a:xfrm>
            <a:off x="-419760" y="6953040"/>
            <a:ext cx="11178000" cy="4118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4"/>
          <p:cNvSpPr/>
          <p:nvPr/>
        </p:nvSpPr>
        <p:spPr>
          <a:xfrm>
            <a:off x="15062760" y="6251760"/>
            <a:ext cx="4074840" cy="30114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5"/>
          <p:cNvSpPr/>
          <p:nvPr/>
        </p:nvSpPr>
        <p:spPr>
          <a:xfrm>
            <a:off x="6212880" y="440064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6"/>
          <p:cNvSpPr/>
          <p:nvPr/>
        </p:nvSpPr>
        <p:spPr>
          <a:xfrm>
            <a:off x="6212880" y="704412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6212880" y="984708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bg2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3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8"/>
          <p:cNvSpPr/>
          <p:nvPr/>
        </p:nvSpPr>
        <p:spPr>
          <a:xfrm>
            <a:off x="10291320" y="5121000"/>
            <a:ext cx="2661840" cy="224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98" name="CustomShape 9"/>
          <p:cNvSpPr/>
          <p:nvPr/>
        </p:nvSpPr>
        <p:spPr>
          <a:xfrm>
            <a:off x="10291320" y="7764480"/>
            <a:ext cx="2495520" cy="1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99" name="CustomShape 10"/>
          <p:cNvSpPr/>
          <p:nvPr/>
        </p:nvSpPr>
        <p:spPr>
          <a:xfrm flipV="1">
            <a:off x="10291320" y="8167320"/>
            <a:ext cx="2661840" cy="2394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0" name="CustomShape 11"/>
          <p:cNvSpPr/>
          <p:nvPr/>
        </p:nvSpPr>
        <p:spPr>
          <a:xfrm>
            <a:off x="12790080" y="7201800"/>
            <a:ext cx="1131120" cy="113112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12"/>
          <p:cNvSpPr/>
          <p:nvPr/>
        </p:nvSpPr>
        <p:spPr>
          <a:xfrm flipV="1">
            <a:off x="13924440" y="7755480"/>
            <a:ext cx="1135080" cy="6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2" name="CustomShape 13"/>
          <p:cNvSpPr/>
          <p:nvPr/>
        </p:nvSpPr>
        <p:spPr>
          <a:xfrm>
            <a:off x="19141200" y="7759080"/>
            <a:ext cx="2641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3" name="CustomShape 14"/>
          <p:cNvSpPr/>
          <p:nvPr/>
        </p:nvSpPr>
        <p:spPr>
          <a:xfrm>
            <a:off x="20152080" y="6847920"/>
            <a:ext cx="3264840" cy="69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Observação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15"/>
          <p:cNvSpPr/>
          <p:nvPr/>
        </p:nvSpPr>
        <p:spPr>
          <a:xfrm>
            <a:off x="4546080" y="4233240"/>
            <a:ext cx="1520640" cy="7193520"/>
          </a:xfrm>
          <a:prstGeom prst="leftBrace">
            <a:avLst>
              <a:gd name="adj1" fmla="val 8333"/>
              <a:gd name="adj2" fmla="val 50000"/>
            </a:avLst>
          </a:prstGeom>
          <a:noFill/>
          <a:ln w="3816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16"/>
          <p:cNvSpPr/>
          <p:nvPr/>
        </p:nvSpPr>
        <p:spPr>
          <a:xfrm>
            <a:off x="510480" y="6253920"/>
            <a:ext cx="5415480" cy="313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Segmentos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Sumário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etc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17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18"/>
          <p:cNvSpPr/>
          <p:nvPr/>
        </p:nvSpPr>
        <p:spPr>
          <a:xfrm>
            <a:off x="1994400" y="23875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21907800" y="1007928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CustomShape 2"/>
          <p:cNvSpPr/>
          <p:nvPr/>
        </p:nvSpPr>
        <p:spPr>
          <a:xfrm>
            <a:off x="-419760" y="6953040"/>
            <a:ext cx="11178000" cy="4118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CustomShape 3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1994400" y="23875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dos dados – 2D e 3D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2" name="Imagem 17" descr=""/>
          <p:cNvPicPr/>
          <p:nvPr/>
        </p:nvPicPr>
        <p:blipFill>
          <a:blip r:embed="rId1"/>
          <a:srcRect l="10620" t="7625" r="7205" b="6544"/>
          <a:stretch/>
        </p:blipFill>
        <p:spPr>
          <a:xfrm>
            <a:off x="13658760" y="4762440"/>
            <a:ext cx="9865080" cy="6507360"/>
          </a:xfrm>
          <a:prstGeom prst="rect">
            <a:avLst/>
          </a:prstGeom>
          <a:ln>
            <a:noFill/>
          </a:ln>
        </p:spPr>
      </p:pic>
      <p:pic>
        <p:nvPicPr>
          <p:cNvPr id="213" name="Imagem 21" descr=""/>
          <p:cNvPicPr/>
          <p:nvPr/>
        </p:nvPicPr>
        <p:blipFill>
          <a:blip r:embed="rId2"/>
          <a:srcRect l="5859" t="2030" r="1257" b="6423"/>
          <a:stretch/>
        </p:blipFill>
        <p:spPr>
          <a:xfrm>
            <a:off x="1591920" y="4762440"/>
            <a:ext cx="10702080" cy="6530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21907800" y="1007928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2"/>
          <p:cNvSpPr/>
          <p:nvPr/>
        </p:nvSpPr>
        <p:spPr>
          <a:xfrm>
            <a:off x="-419760" y="6953040"/>
            <a:ext cx="11178000" cy="4118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3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4"/>
          <p:cNvSpPr/>
          <p:nvPr/>
        </p:nvSpPr>
        <p:spPr>
          <a:xfrm>
            <a:off x="1994400" y="23875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mais do que 3D?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8" name="Imagem 6" descr=""/>
          <p:cNvPicPr/>
          <p:nvPr/>
        </p:nvPicPr>
        <p:blipFill>
          <a:blip r:embed="rId1"/>
          <a:stretch/>
        </p:blipFill>
        <p:spPr>
          <a:xfrm>
            <a:off x="6781680" y="4316040"/>
            <a:ext cx="11350800" cy="802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CustomShape 3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4"/>
          <p:cNvSpPr/>
          <p:nvPr/>
        </p:nvSpPr>
        <p:spPr>
          <a:xfrm>
            <a:off x="1994400" y="165204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7 dimensões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3" name="Imagem 2" descr=""/>
          <p:cNvPicPr/>
          <p:nvPr/>
        </p:nvPicPr>
        <p:blipFill>
          <a:blip r:embed="rId1"/>
          <a:stretch/>
        </p:blipFill>
        <p:spPr>
          <a:xfrm>
            <a:off x="7047360" y="3303720"/>
            <a:ext cx="9586800" cy="9510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3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1994400" y="165204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Visualização NLP (&gt;1k dimensões)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5"/>
          <p:cNvSpPr/>
          <p:nvPr/>
        </p:nvSpPr>
        <p:spPr>
          <a:xfrm>
            <a:off x="9546840" y="33037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287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21907800" y="1007928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2"/>
          <p:cNvSpPr/>
          <p:nvPr/>
        </p:nvSpPr>
        <p:spPr>
          <a:xfrm>
            <a:off x="3881520" y="44006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3"/>
          <p:cNvSpPr/>
          <p:nvPr/>
        </p:nvSpPr>
        <p:spPr>
          <a:xfrm>
            <a:off x="-419760" y="6953040"/>
            <a:ext cx="11178000" cy="4118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ustomShape 4"/>
          <p:cNvSpPr/>
          <p:nvPr/>
        </p:nvSpPr>
        <p:spPr>
          <a:xfrm>
            <a:off x="15062760" y="6251760"/>
            <a:ext cx="4074840" cy="30114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5"/>
          <p:cNvSpPr/>
          <p:nvPr/>
        </p:nvSpPr>
        <p:spPr>
          <a:xfrm>
            <a:off x="2487600" y="414288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6"/>
          <p:cNvSpPr/>
          <p:nvPr/>
        </p:nvSpPr>
        <p:spPr>
          <a:xfrm>
            <a:off x="2487600" y="648180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7"/>
          <p:cNvSpPr/>
          <p:nvPr/>
        </p:nvSpPr>
        <p:spPr>
          <a:xfrm>
            <a:off x="2504520" y="882036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bg2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3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CustomShape 8"/>
          <p:cNvSpPr/>
          <p:nvPr/>
        </p:nvSpPr>
        <p:spPr>
          <a:xfrm>
            <a:off x="12790080" y="7201800"/>
            <a:ext cx="1131120" cy="113112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7" name="CustomShape 9"/>
          <p:cNvSpPr/>
          <p:nvPr/>
        </p:nvSpPr>
        <p:spPr>
          <a:xfrm flipV="1">
            <a:off x="13924440" y="7755480"/>
            <a:ext cx="1135080" cy="6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38" name="CustomShape 10"/>
          <p:cNvSpPr/>
          <p:nvPr/>
        </p:nvSpPr>
        <p:spPr>
          <a:xfrm>
            <a:off x="19141200" y="7759080"/>
            <a:ext cx="2641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39" name="CustomShape 11"/>
          <p:cNvSpPr/>
          <p:nvPr/>
        </p:nvSpPr>
        <p:spPr>
          <a:xfrm>
            <a:off x="20152080" y="6847920"/>
            <a:ext cx="3264840" cy="69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Observação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12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13"/>
          <p:cNvSpPr/>
          <p:nvPr/>
        </p:nvSpPr>
        <p:spPr>
          <a:xfrm>
            <a:off x="1994400" y="23875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Objetivo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14"/>
          <p:cNvSpPr/>
          <p:nvPr/>
        </p:nvSpPr>
        <p:spPr>
          <a:xfrm>
            <a:off x="2504520" y="1112148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tx1">
              <a:lumMod val="50000"/>
              <a:lumOff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Fonte 4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15"/>
          <p:cNvSpPr/>
          <p:nvPr/>
        </p:nvSpPr>
        <p:spPr>
          <a:xfrm>
            <a:off x="9473400" y="5470200"/>
            <a:ext cx="1131120" cy="113112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CustomShape 16"/>
          <p:cNvSpPr/>
          <p:nvPr/>
        </p:nvSpPr>
        <p:spPr>
          <a:xfrm>
            <a:off x="9473400" y="10079280"/>
            <a:ext cx="1131120" cy="113112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17"/>
          <p:cNvSpPr/>
          <p:nvPr/>
        </p:nvSpPr>
        <p:spPr>
          <a:xfrm>
            <a:off x="6565680" y="4863240"/>
            <a:ext cx="3070440" cy="770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18"/>
          <p:cNvSpPr/>
          <p:nvPr/>
        </p:nvSpPr>
        <p:spPr>
          <a:xfrm flipV="1">
            <a:off x="6565680" y="6435000"/>
            <a:ext cx="3070440" cy="75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CustomShape 19"/>
          <p:cNvSpPr/>
          <p:nvPr/>
        </p:nvSpPr>
        <p:spPr>
          <a:xfrm>
            <a:off x="6582600" y="9540720"/>
            <a:ext cx="3053520" cy="701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8" name="CustomShape 20"/>
          <p:cNvSpPr/>
          <p:nvPr/>
        </p:nvSpPr>
        <p:spPr>
          <a:xfrm flipV="1">
            <a:off x="6582600" y="11044080"/>
            <a:ext cx="3053520" cy="790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9" name="CustomShape 21"/>
          <p:cNvSpPr/>
          <p:nvPr/>
        </p:nvSpPr>
        <p:spPr>
          <a:xfrm>
            <a:off x="10607760" y="6037560"/>
            <a:ext cx="2345040" cy="1327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0" name="CustomShape 22"/>
          <p:cNvSpPr/>
          <p:nvPr/>
        </p:nvSpPr>
        <p:spPr>
          <a:xfrm flipV="1">
            <a:off x="10607760" y="8166600"/>
            <a:ext cx="2345040" cy="2472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1" name="CustomShape 23"/>
          <p:cNvSpPr/>
          <p:nvPr/>
        </p:nvSpPr>
        <p:spPr>
          <a:xfrm>
            <a:off x="9788400" y="299268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Sumário – Menor dimensão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Sem reduzir informação!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CustomShape 4"/>
          <p:cNvSpPr/>
          <p:nvPr/>
        </p:nvSpPr>
        <p:spPr>
          <a:xfrm>
            <a:off x="1994400" y="2892960"/>
            <a:ext cx="2125944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rincipal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omponent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nalysis: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 atributos de maior variação →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“mais importantes”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Elimina atributos de menor variação → “menos explicativos”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0" name="Imagem 478" descr=""/>
          <p:cNvPicPr/>
          <p:nvPr/>
        </p:nvPicPr>
        <p:blipFill>
          <a:blip r:embed="rId1"/>
          <a:srcRect l="1321" t="6113" r="3851" b="2189"/>
          <a:stretch/>
        </p:blipFill>
        <p:spPr>
          <a:xfrm>
            <a:off x="3192120" y="3672000"/>
            <a:ext cx="17996400" cy="9716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PCA: 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Primeiro componente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1512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Direção de maior variação nos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Segundo componente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1512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Direção da segunda maior variação e ortogonal ao primeiro (descorrelacionado do primeiro)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Passos do algoritmo PCA: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média amostral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Rotaciona os eixos para descorrelacionar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Ordena os componentes principais em nível de variância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os componentes menos variantes (Opcional)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2"/>
          <p:cNvSpPr/>
          <p:nvPr/>
        </p:nvSpPr>
        <p:spPr>
          <a:xfrm>
            <a:off x="1621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3"/>
          <p:cNvSpPr/>
          <p:nvPr/>
        </p:nvSpPr>
        <p:spPr>
          <a:xfrm>
            <a:off x="1621440" y="197424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Instrutor: </a:t>
            </a: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Raphael Ballet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4" name="Imagem 4" descr=""/>
          <p:cNvPicPr/>
          <p:nvPr/>
        </p:nvPicPr>
        <p:blipFill>
          <a:blip r:embed="rId1"/>
          <a:stretch/>
        </p:blipFill>
        <p:spPr>
          <a:xfrm>
            <a:off x="1872360" y="946908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85" name="CustomShape 4"/>
          <p:cNvSpPr/>
          <p:nvPr/>
        </p:nvSpPr>
        <p:spPr>
          <a:xfrm>
            <a:off x="1621440" y="374904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Background: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Line 5"/>
          <p:cNvSpPr/>
          <p:nvPr/>
        </p:nvSpPr>
        <p:spPr>
          <a:xfrm>
            <a:off x="1621440" y="330408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6"/>
          <p:cNvSpPr/>
          <p:nvPr/>
        </p:nvSpPr>
        <p:spPr>
          <a:xfrm>
            <a:off x="2348640" y="471852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1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Engenheiro de Controle e Automação (IMT)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7"/>
          <p:cNvSpPr/>
          <p:nvPr/>
        </p:nvSpPr>
        <p:spPr>
          <a:xfrm>
            <a:off x="2348640" y="5880960"/>
            <a:ext cx="18527760" cy="8298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1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Mestre em Sistemas Aeroespaciais e Mecatrônica (ITA)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Line 8"/>
          <p:cNvSpPr/>
          <p:nvPr/>
        </p:nvSpPr>
        <p:spPr>
          <a:xfrm>
            <a:off x="1621440" y="819792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9"/>
          <p:cNvSpPr/>
          <p:nvPr/>
        </p:nvSpPr>
        <p:spPr>
          <a:xfrm>
            <a:off x="1469520" y="8518320"/>
            <a:ext cx="3499920" cy="81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Interesses: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10"/>
          <p:cNvSpPr/>
          <p:nvPr/>
        </p:nvSpPr>
        <p:spPr>
          <a:xfrm>
            <a:off x="2348640" y="697608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85800" indent="-681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Data Scientist – Elo7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11"/>
          <p:cNvSpPr/>
          <p:nvPr/>
        </p:nvSpPr>
        <p:spPr>
          <a:xfrm>
            <a:off x="3864600" y="9953280"/>
            <a:ext cx="3701160" cy="81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Drones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Imagem 13" descr=""/>
          <p:cNvPicPr/>
          <p:nvPr/>
        </p:nvPicPr>
        <p:blipFill>
          <a:blip r:embed="rId2"/>
          <a:stretch/>
        </p:blipFill>
        <p:spPr>
          <a:xfrm>
            <a:off x="7822080" y="957276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94" name="CustomShape 12"/>
          <p:cNvSpPr/>
          <p:nvPr/>
        </p:nvSpPr>
        <p:spPr>
          <a:xfrm>
            <a:off x="9718200" y="9583920"/>
            <a:ext cx="4642200" cy="154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Aprendizado de Máquina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13"/>
          <p:cNvSpPr/>
          <p:nvPr/>
        </p:nvSpPr>
        <p:spPr>
          <a:xfrm>
            <a:off x="17614800" y="9583920"/>
            <a:ext cx="6213600" cy="154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Processamento de Linguagem Natural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Imagem 21" descr=""/>
          <p:cNvPicPr/>
          <p:nvPr/>
        </p:nvPicPr>
        <p:blipFill>
          <a:blip r:embed="rId3"/>
          <a:stretch/>
        </p:blipFill>
        <p:spPr>
          <a:xfrm>
            <a:off x="7770600" y="1161216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97" name="CustomShape 14"/>
          <p:cNvSpPr/>
          <p:nvPr/>
        </p:nvSpPr>
        <p:spPr>
          <a:xfrm>
            <a:off x="9822240" y="11703600"/>
            <a:ext cx="4898160" cy="154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Visão Computacional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Imagem 24" descr=""/>
          <p:cNvPicPr/>
          <p:nvPr/>
        </p:nvPicPr>
        <p:blipFill>
          <a:blip r:embed="rId4"/>
          <a:stretch/>
        </p:blipFill>
        <p:spPr>
          <a:xfrm>
            <a:off x="1737000" y="1147320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99" name="CustomShape 15"/>
          <p:cNvSpPr/>
          <p:nvPr/>
        </p:nvSpPr>
        <p:spPr>
          <a:xfrm>
            <a:off x="3833280" y="11957760"/>
            <a:ext cx="3701160" cy="81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Robótica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0" name="Imagem 26" descr=""/>
          <p:cNvPicPr/>
          <p:nvPr/>
        </p:nvPicPr>
        <p:blipFill>
          <a:blip r:embed="rId5"/>
          <a:stretch/>
        </p:blipFill>
        <p:spPr>
          <a:xfrm>
            <a:off x="15430320" y="1147320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101" name="CustomShape 16"/>
          <p:cNvSpPr/>
          <p:nvPr/>
        </p:nvSpPr>
        <p:spPr>
          <a:xfrm>
            <a:off x="17614800" y="11612160"/>
            <a:ext cx="5355000" cy="154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Sistemas de recomendação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" name="Picture 2" descr=""/>
          <p:cNvPicPr/>
          <p:nvPr/>
        </p:nvPicPr>
        <p:blipFill>
          <a:blip r:embed="rId6"/>
          <a:stretch/>
        </p:blipFill>
        <p:spPr>
          <a:xfrm>
            <a:off x="15397560" y="9583920"/>
            <a:ext cx="1861920" cy="1861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4" marL="1080000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Remove média amostral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5"/>
          <p:cNvSpPr/>
          <p:nvPr/>
        </p:nvSpPr>
        <p:spPr>
          <a:xfrm>
            <a:off x="219744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4" name="CustomShape 6"/>
          <p:cNvSpPr/>
          <p:nvPr/>
        </p:nvSpPr>
        <p:spPr>
          <a:xfrm flipV="1">
            <a:off x="2273760" y="5029560"/>
            <a:ext cx="22320" cy="499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75" name="CustomShape 7"/>
          <p:cNvSpPr/>
          <p:nvPr/>
        </p:nvSpPr>
        <p:spPr>
          <a:xfrm>
            <a:off x="2273760" y="10033560"/>
            <a:ext cx="7524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76" name="CustomShape 8"/>
          <p:cNvSpPr/>
          <p:nvPr/>
        </p:nvSpPr>
        <p:spPr>
          <a:xfrm>
            <a:off x="432648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7" name="CustomShape 9"/>
          <p:cNvSpPr/>
          <p:nvPr/>
        </p:nvSpPr>
        <p:spPr>
          <a:xfrm>
            <a:off x="531576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CustomShape 10"/>
          <p:cNvSpPr/>
          <p:nvPr/>
        </p:nvSpPr>
        <p:spPr>
          <a:xfrm>
            <a:off x="624996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9" name="CustomShape 11"/>
          <p:cNvSpPr/>
          <p:nvPr/>
        </p:nvSpPr>
        <p:spPr>
          <a:xfrm>
            <a:off x="328104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0" name="CustomShape 12"/>
          <p:cNvSpPr/>
          <p:nvPr/>
        </p:nvSpPr>
        <p:spPr>
          <a:xfrm>
            <a:off x="391248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CustomShape 13"/>
          <p:cNvSpPr/>
          <p:nvPr/>
        </p:nvSpPr>
        <p:spPr>
          <a:xfrm>
            <a:off x="689904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2" name="CustomShape 14"/>
          <p:cNvSpPr/>
          <p:nvPr/>
        </p:nvSpPr>
        <p:spPr>
          <a:xfrm>
            <a:off x="553716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3" name="CustomShape 15"/>
          <p:cNvSpPr/>
          <p:nvPr/>
        </p:nvSpPr>
        <p:spPr>
          <a:xfrm>
            <a:off x="493524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4" name="CustomShape 16"/>
          <p:cNvSpPr/>
          <p:nvPr/>
        </p:nvSpPr>
        <p:spPr>
          <a:xfrm>
            <a:off x="749664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CustomShape 17"/>
          <p:cNvSpPr/>
          <p:nvPr/>
        </p:nvSpPr>
        <p:spPr>
          <a:xfrm>
            <a:off x="782028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CustomShape 18"/>
          <p:cNvSpPr/>
          <p:nvPr/>
        </p:nvSpPr>
        <p:spPr>
          <a:xfrm>
            <a:off x="578700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ustomShape 19"/>
          <p:cNvSpPr/>
          <p:nvPr/>
        </p:nvSpPr>
        <p:spPr>
          <a:xfrm>
            <a:off x="820116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8" name="CustomShape 20"/>
          <p:cNvSpPr/>
          <p:nvPr/>
        </p:nvSpPr>
        <p:spPr>
          <a:xfrm>
            <a:off x="698148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CustomShape 21"/>
          <p:cNvSpPr/>
          <p:nvPr/>
        </p:nvSpPr>
        <p:spPr>
          <a:xfrm>
            <a:off x="677412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CustomShape 22"/>
          <p:cNvSpPr/>
          <p:nvPr/>
        </p:nvSpPr>
        <p:spPr>
          <a:xfrm>
            <a:off x="81000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CustomShape 23"/>
          <p:cNvSpPr/>
          <p:nvPr/>
        </p:nvSpPr>
        <p:spPr>
          <a:xfrm>
            <a:off x="858240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CustomShape 24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3" name="CustomShape 25"/>
          <p:cNvSpPr/>
          <p:nvPr/>
        </p:nvSpPr>
        <p:spPr>
          <a:xfrm>
            <a:off x="142671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ustomShape 26"/>
          <p:cNvSpPr/>
          <p:nvPr/>
        </p:nvSpPr>
        <p:spPr>
          <a:xfrm flipV="1">
            <a:off x="14343840" y="5029560"/>
            <a:ext cx="22320" cy="499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95" name="CustomShape 27"/>
          <p:cNvSpPr/>
          <p:nvPr/>
        </p:nvSpPr>
        <p:spPr>
          <a:xfrm>
            <a:off x="14343840" y="10033560"/>
            <a:ext cx="7524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96" name="CustomShape 28"/>
          <p:cNvSpPr/>
          <p:nvPr/>
        </p:nvSpPr>
        <p:spPr>
          <a:xfrm>
            <a:off x="1639620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7" name="CustomShape 29"/>
          <p:cNvSpPr/>
          <p:nvPr/>
        </p:nvSpPr>
        <p:spPr>
          <a:xfrm>
            <a:off x="1738584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30"/>
          <p:cNvSpPr/>
          <p:nvPr/>
        </p:nvSpPr>
        <p:spPr>
          <a:xfrm>
            <a:off x="1831968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9" name="CustomShape 31"/>
          <p:cNvSpPr/>
          <p:nvPr/>
        </p:nvSpPr>
        <p:spPr>
          <a:xfrm>
            <a:off x="1535112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32"/>
          <p:cNvSpPr/>
          <p:nvPr/>
        </p:nvSpPr>
        <p:spPr>
          <a:xfrm>
            <a:off x="1598220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1" name="CustomShape 33"/>
          <p:cNvSpPr/>
          <p:nvPr/>
        </p:nvSpPr>
        <p:spPr>
          <a:xfrm>
            <a:off x="1896876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CustomShape 34"/>
          <p:cNvSpPr/>
          <p:nvPr/>
        </p:nvSpPr>
        <p:spPr>
          <a:xfrm>
            <a:off x="176068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" name="CustomShape 35"/>
          <p:cNvSpPr/>
          <p:nvPr/>
        </p:nvSpPr>
        <p:spPr>
          <a:xfrm>
            <a:off x="1700496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CustomShape 36"/>
          <p:cNvSpPr/>
          <p:nvPr/>
        </p:nvSpPr>
        <p:spPr>
          <a:xfrm>
            <a:off x="1956636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5" name="CustomShape 37"/>
          <p:cNvSpPr/>
          <p:nvPr/>
        </p:nvSpPr>
        <p:spPr>
          <a:xfrm>
            <a:off x="1989000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6" name="CustomShape 38"/>
          <p:cNvSpPr/>
          <p:nvPr/>
        </p:nvSpPr>
        <p:spPr>
          <a:xfrm>
            <a:off x="1785708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39"/>
          <p:cNvSpPr/>
          <p:nvPr/>
        </p:nvSpPr>
        <p:spPr>
          <a:xfrm>
            <a:off x="2027124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40"/>
          <p:cNvSpPr/>
          <p:nvPr/>
        </p:nvSpPr>
        <p:spPr>
          <a:xfrm>
            <a:off x="1905120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41"/>
          <p:cNvSpPr/>
          <p:nvPr/>
        </p:nvSpPr>
        <p:spPr>
          <a:xfrm>
            <a:off x="1884384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42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CustomShape 43"/>
          <p:cNvSpPr/>
          <p:nvPr/>
        </p:nvSpPr>
        <p:spPr>
          <a:xfrm>
            <a:off x="2065212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2" name="CustomShape 44"/>
          <p:cNvSpPr/>
          <p:nvPr/>
        </p:nvSpPr>
        <p:spPr>
          <a:xfrm flipV="1">
            <a:off x="18034560" y="4416120"/>
            <a:ext cx="11880" cy="2962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13" name="CustomShape 45"/>
          <p:cNvSpPr/>
          <p:nvPr/>
        </p:nvSpPr>
        <p:spPr>
          <a:xfrm>
            <a:off x="18034560" y="7385400"/>
            <a:ext cx="3621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14" name="CustomShape 46"/>
          <p:cNvSpPr/>
          <p:nvPr/>
        </p:nvSpPr>
        <p:spPr>
          <a:xfrm>
            <a:off x="20543040" y="715464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CustomShape 47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CustomShape 48"/>
          <p:cNvSpPr/>
          <p:nvPr/>
        </p:nvSpPr>
        <p:spPr>
          <a:xfrm>
            <a:off x="577116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7" name="CustomShape 49"/>
          <p:cNvSpPr/>
          <p:nvPr/>
        </p:nvSpPr>
        <p:spPr>
          <a:xfrm>
            <a:off x="177156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8" name="CustomShape 50"/>
          <p:cNvSpPr/>
          <p:nvPr/>
        </p:nvSpPr>
        <p:spPr>
          <a:xfrm>
            <a:off x="16231320" y="419292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0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1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2) Rotaciona os eixos para descorrelacionar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CustomShape 5"/>
          <p:cNvSpPr/>
          <p:nvPr/>
        </p:nvSpPr>
        <p:spPr>
          <a:xfrm>
            <a:off x="81000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CustomShape 6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5" name="CustomShape 7"/>
          <p:cNvSpPr/>
          <p:nvPr/>
        </p:nvSpPr>
        <p:spPr>
          <a:xfrm>
            <a:off x="142671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CustomShape 8"/>
          <p:cNvSpPr/>
          <p:nvPr/>
        </p:nvSpPr>
        <p:spPr>
          <a:xfrm flipV="1">
            <a:off x="14343840" y="5029560"/>
            <a:ext cx="22320" cy="499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7" name="CustomShape 9"/>
          <p:cNvSpPr/>
          <p:nvPr/>
        </p:nvSpPr>
        <p:spPr>
          <a:xfrm>
            <a:off x="14343840" y="10033560"/>
            <a:ext cx="7524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8" name="CustomShape 10"/>
          <p:cNvSpPr/>
          <p:nvPr/>
        </p:nvSpPr>
        <p:spPr>
          <a:xfrm>
            <a:off x="1639620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CustomShape 11"/>
          <p:cNvSpPr/>
          <p:nvPr/>
        </p:nvSpPr>
        <p:spPr>
          <a:xfrm>
            <a:off x="1738584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0" name="CustomShape 12"/>
          <p:cNvSpPr/>
          <p:nvPr/>
        </p:nvSpPr>
        <p:spPr>
          <a:xfrm>
            <a:off x="1831968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CustomShape 13"/>
          <p:cNvSpPr/>
          <p:nvPr/>
        </p:nvSpPr>
        <p:spPr>
          <a:xfrm>
            <a:off x="1535112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14"/>
          <p:cNvSpPr/>
          <p:nvPr/>
        </p:nvSpPr>
        <p:spPr>
          <a:xfrm>
            <a:off x="1598220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3" name="CustomShape 15"/>
          <p:cNvSpPr/>
          <p:nvPr/>
        </p:nvSpPr>
        <p:spPr>
          <a:xfrm>
            <a:off x="1896876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16"/>
          <p:cNvSpPr/>
          <p:nvPr/>
        </p:nvSpPr>
        <p:spPr>
          <a:xfrm>
            <a:off x="176068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5" name="CustomShape 17"/>
          <p:cNvSpPr/>
          <p:nvPr/>
        </p:nvSpPr>
        <p:spPr>
          <a:xfrm>
            <a:off x="1700496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6" name="CustomShape 18"/>
          <p:cNvSpPr/>
          <p:nvPr/>
        </p:nvSpPr>
        <p:spPr>
          <a:xfrm>
            <a:off x="1956636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CustomShape 19"/>
          <p:cNvSpPr/>
          <p:nvPr/>
        </p:nvSpPr>
        <p:spPr>
          <a:xfrm>
            <a:off x="1989000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8" name="CustomShape 20"/>
          <p:cNvSpPr/>
          <p:nvPr/>
        </p:nvSpPr>
        <p:spPr>
          <a:xfrm>
            <a:off x="1785708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9" name="CustomShape 21"/>
          <p:cNvSpPr/>
          <p:nvPr/>
        </p:nvSpPr>
        <p:spPr>
          <a:xfrm>
            <a:off x="2027124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22"/>
          <p:cNvSpPr/>
          <p:nvPr/>
        </p:nvSpPr>
        <p:spPr>
          <a:xfrm>
            <a:off x="1905120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CustomShape 23"/>
          <p:cNvSpPr/>
          <p:nvPr/>
        </p:nvSpPr>
        <p:spPr>
          <a:xfrm>
            <a:off x="1884384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CustomShape 24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3" name="CustomShape 25"/>
          <p:cNvSpPr/>
          <p:nvPr/>
        </p:nvSpPr>
        <p:spPr>
          <a:xfrm>
            <a:off x="2065212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4" name="CustomShape 26"/>
          <p:cNvSpPr/>
          <p:nvPr/>
        </p:nvSpPr>
        <p:spPr>
          <a:xfrm flipV="1" rot="2160000">
            <a:off x="17182800" y="4699800"/>
            <a:ext cx="11520" cy="2961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45" name="CustomShape 27"/>
          <p:cNvSpPr/>
          <p:nvPr/>
        </p:nvSpPr>
        <p:spPr>
          <a:xfrm rot="19459800">
            <a:off x="17685360" y="6342120"/>
            <a:ext cx="3621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46" name="CustomShape 28"/>
          <p:cNvSpPr/>
          <p:nvPr/>
        </p:nvSpPr>
        <p:spPr>
          <a:xfrm>
            <a:off x="20023200" y="515772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CustomShape 29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8" name="CustomShape 30"/>
          <p:cNvSpPr/>
          <p:nvPr/>
        </p:nvSpPr>
        <p:spPr>
          <a:xfrm>
            <a:off x="177156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9" name="CustomShape 31"/>
          <p:cNvSpPr/>
          <p:nvPr/>
        </p:nvSpPr>
        <p:spPr>
          <a:xfrm>
            <a:off x="14676840" y="463608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0" name="CustomShape 32"/>
          <p:cNvSpPr/>
          <p:nvPr/>
        </p:nvSpPr>
        <p:spPr>
          <a:xfrm>
            <a:off x="21873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33"/>
          <p:cNvSpPr/>
          <p:nvPr/>
        </p:nvSpPr>
        <p:spPr>
          <a:xfrm>
            <a:off x="21873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CustomShape 34"/>
          <p:cNvSpPr/>
          <p:nvPr/>
        </p:nvSpPr>
        <p:spPr>
          <a:xfrm flipV="1">
            <a:off x="2263680" y="5029560"/>
            <a:ext cx="22320" cy="499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3" name="CustomShape 35"/>
          <p:cNvSpPr/>
          <p:nvPr/>
        </p:nvSpPr>
        <p:spPr>
          <a:xfrm>
            <a:off x="2263680" y="10033560"/>
            <a:ext cx="7524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4" name="CustomShape 36"/>
          <p:cNvSpPr/>
          <p:nvPr/>
        </p:nvSpPr>
        <p:spPr>
          <a:xfrm>
            <a:off x="431604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5" name="CustomShape 37"/>
          <p:cNvSpPr/>
          <p:nvPr/>
        </p:nvSpPr>
        <p:spPr>
          <a:xfrm>
            <a:off x="530568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6" name="CustomShape 38"/>
          <p:cNvSpPr/>
          <p:nvPr/>
        </p:nvSpPr>
        <p:spPr>
          <a:xfrm>
            <a:off x="623952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7" name="CustomShape 39"/>
          <p:cNvSpPr/>
          <p:nvPr/>
        </p:nvSpPr>
        <p:spPr>
          <a:xfrm>
            <a:off x="327096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40"/>
          <p:cNvSpPr/>
          <p:nvPr/>
        </p:nvSpPr>
        <p:spPr>
          <a:xfrm>
            <a:off x="390204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41"/>
          <p:cNvSpPr/>
          <p:nvPr/>
        </p:nvSpPr>
        <p:spPr>
          <a:xfrm>
            <a:off x="688860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0" name="CustomShape 42"/>
          <p:cNvSpPr/>
          <p:nvPr/>
        </p:nvSpPr>
        <p:spPr>
          <a:xfrm>
            <a:off x="55270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1" name="CustomShape 43"/>
          <p:cNvSpPr/>
          <p:nvPr/>
        </p:nvSpPr>
        <p:spPr>
          <a:xfrm>
            <a:off x="492480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CustomShape 44"/>
          <p:cNvSpPr/>
          <p:nvPr/>
        </p:nvSpPr>
        <p:spPr>
          <a:xfrm>
            <a:off x="748620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45"/>
          <p:cNvSpPr/>
          <p:nvPr/>
        </p:nvSpPr>
        <p:spPr>
          <a:xfrm>
            <a:off x="780984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4" name="CustomShape 46"/>
          <p:cNvSpPr/>
          <p:nvPr/>
        </p:nvSpPr>
        <p:spPr>
          <a:xfrm>
            <a:off x="577692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5" name="CustomShape 47"/>
          <p:cNvSpPr/>
          <p:nvPr/>
        </p:nvSpPr>
        <p:spPr>
          <a:xfrm>
            <a:off x="819108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48"/>
          <p:cNvSpPr/>
          <p:nvPr/>
        </p:nvSpPr>
        <p:spPr>
          <a:xfrm>
            <a:off x="697104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7" name="CustomShape 49"/>
          <p:cNvSpPr/>
          <p:nvPr/>
        </p:nvSpPr>
        <p:spPr>
          <a:xfrm>
            <a:off x="676368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50"/>
          <p:cNvSpPr/>
          <p:nvPr/>
        </p:nvSpPr>
        <p:spPr>
          <a:xfrm>
            <a:off x="857196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9" name="CustomShape 51"/>
          <p:cNvSpPr/>
          <p:nvPr/>
        </p:nvSpPr>
        <p:spPr>
          <a:xfrm flipV="1">
            <a:off x="5954400" y="4416120"/>
            <a:ext cx="11880" cy="2962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70" name="CustomShape 52"/>
          <p:cNvSpPr/>
          <p:nvPr/>
        </p:nvSpPr>
        <p:spPr>
          <a:xfrm>
            <a:off x="5954400" y="7385400"/>
            <a:ext cx="3621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71" name="CustomShape 53"/>
          <p:cNvSpPr/>
          <p:nvPr/>
        </p:nvSpPr>
        <p:spPr>
          <a:xfrm>
            <a:off x="8462880" y="715464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2" name="CustomShape 54"/>
          <p:cNvSpPr/>
          <p:nvPr/>
        </p:nvSpPr>
        <p:spPr>
          <a:xfrm>
            <a:off x="56358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3" name="CustomShape 55"/>
          <p:cNvSpPr/>
          <p:nvPr/>
        </p:nvSpPr>
        <p:spPr>
          <a:xfrm>
            <a:off x="4151160" y="419292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5" name="CustomShape 2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6" name="CustomShape 3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3) Ordena os componentes principais em nível de variância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7" name="CustomShape 4"/>
          <p:cNvSpPr/>
          <p:nvPr/>
        </p:nvSpPr>
        <p:spPr>
          <a:xfrm>
            <a:off x="81000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8" name="CustomShape 5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6"/>
          <p:cNvSpPr/>
          <p:nvPr/>
        </p:nvSpPr>
        <p:spPr>
          <a:xfrm>
            <a:off x="142671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CustomShape 7"/>
          <p:cNvSpPr/>
          <p:nvPr/>
        </p:nvSpPr>
        <p:spPr>
          <a:xfrm flipV="1">
            <a:off x="14343840" y="5029560"/>
            <a:ext cx="22320" cy="499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1" name="CustomShape 8"/>
          <p:cNvSpPr/>
          <p:nvPr/>
        </p:nvSpPr>
        <p:spPr>
          <a:xfrm>
            <a:off x="14343840" y="10033560"/>
            <a:ext cx="7524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2" name="CustomShape 9"/>
          <p:cNvSpPr/>
          <p:nvPr/>
        </p:nvSpPr>
        <p:spPr>
          <a:xfrm>
            <a:off x="1639620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3" name="CustomShape 10"/>
          <p:cNvSpPr/>
          <p:nvPr/>
        </p:nvSpPr>
        <p:spPr>
          <a:xfrm>
            <a:off x="1738584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4" name="CustomShape 11"/>
          <p:cNvSpPr/>
          <p:nvPr/>
        </p:nvSpPr>
        <p:spPr>
          <a:xfrm>
            <a:off x="1831968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5" name="CustomShape 12"/>
          <p:cNvSpPr/>
          <p:nvPr/>
        </p:nvSpPr>
        <p:spPr>
          <a:xfrm>
            <a:off x="1535112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6" name="CustomShape 13"/>
          <p:cNvSpPr/>
          <p:nvPr/>
        </p:nvSpPr>
        <p:spPr>
          <a:xfrm>
            <a:off x="1598220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7" name="CustomShape 14"/>
          <p:cNvSpPr/>
          <p:nvPr/>
        </p:nvSpPr>
        <p:spPr>
          <a:xfrm>
            <a:off x="1896876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8" name="CustomShape 15"/>
          <p:cNvSpPr/>
          <p:nvPr/>
        </p:nvSpPr>
        <p:spPr>
          <a:xfrm>
            <a:off x="176068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9" name="CustomShape 16"/>
          <p:cNvSpPr/>
          <p:nvPr/>
        </p:nvSpPr>
        <p:spPr>
          <a:xfrm>
            <a:off x="1700496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0" name="CustomShape 17"/>
          <p:cNvSpPr/>
          <p:nvPr/>
        </p:nvSpPr>
        <p:spPr>
          <a:xfrm>
            <a:off x="1956636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1" name="CustomShape 18"/>
          <p:cNvSpPr/>
          <p:nvPr/>
        </p:nvSpPr>
        <p:spPr>
          <a:xfrm>
            <a:off x="1989000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2" name="CustomShape 19"/>
          <p:cNvSpPr/>
          <p:nvPr/>
        </p:nvSpPr>
        <p:spPr>
          <a:xfrm>
            <a:off x="1785708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CustomShape 20"/>
          <p:cNvSpPr/>
          <p:nvPr/>
        </p:nvSpPr>
        <p:spPr>
          <a:xfrm>
            <a:off x="2027124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4" name="CustomShape 21"/>
          <p:cNvSpPr/>
          <p:nvPr/>
        </p:nvSpPr>
        <p:spPr>
          <a:xfrm>
            <a:off x="1905120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5" name="CustomShape 22"/>
          <p:cNvSpPr/>
          <p:nvPr/>
        </p:nvSpPr>
        <p:spPr>
          <a:xfrm>
            <a:off x="1884384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CustomShape 23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7" name="CustomShape 24"/>
          <p:cNvSpPr/>
          <p:nvPr/>
        </p:nvSpPr>
        <p:spPr>
          <a:xfrm>
            <a:off x="2065212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8" name="CustomShape 25"/>
          <p:cNvSpPr/>
          <p:nvPr/>
        </p:nvSpPr>
        <p:spPr>
          <a:xfrm flipV="1" rot="2081400">
            <a:off x="17170920" y="4708800"/>
            <a:ext cx="11520" cy="2961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99" name="CustomShape 26"/>
          <p:cNvSpPr/>
          <p:nvPr/>
        </p:nvSpPr>
        <p:spPr>
          <a:xfrm rot="19459800">
            <a:off x="17685360" y="6342120"/>
            <a:ext cx="3621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0" name="CustomShape 27"/>
          <p:cNvSpPr/>
          <p:nvPr/>
        </p:nvSpPr>
        <p:spPr>
          <a:xfrm>
            <a:off x="20080440" y="5157720"/>
            <a:ext cx="4670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1" name="CustomShape 28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2" name="CustomShape 29"/>
          <p:cNvSpPr/>
          <p:nvPr/>
        </p:nvSpPr>
        <p:spPr>
          <a:xfrm>
            <a:off x="177156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3" name="CustomShape 30"/>
          <p:cNvSpPr/>
          <p:nvPr/>
        </p:nvSpPr>
        <p:spPr>
          <a:xfrm>
            <a:off x="14685480" y="4636080"/>
            <a:ext cx="1583280" cy="69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4" name="CustomShape 31"/>
          <p:cNvSpPr/>
          <p:nvPr/>
        </p:nvSpPr>
        <p:spPr>
          <a:xfrm>
            <a:off x="214920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CustomShape 32"/>
          <p:cNvSpPr/>
          <p:nvPr/>
        </p:nvSpPr>
        <p:spPr>
          <a:xfrm>
            <a:off x="214920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6" name="CustomShape 33"/>
          <p:cNvSpPr/>
          <p:nvPr/>
        </p:nvSpPr>
        <p:spPr>
          <a:xfrm flipV="1">
            <a:off x="2225520" y="5029560"/>
            <a:ext cx="22320" cy="4997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7" name="CustomShape 34"/>
          <p:cNvSpPr/>
          <p:nvPr/>
        </p:nvSpPr>
        <p:spPr>
          <a:xfrm>
            <a:off x="2225520" y="10033560"/>
            <a:ext cx="75240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8" name="CustomShape 35"/>
          <p:cNvSpPr/>
          <p:nvPr/>
        </p:nvSpPr>
        <p:spPr>
          <a:xfrm>
            <a:off x="427788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9" name="CustomShape 36"/>
          <p:cNvSpPr/>
          <p:nvPr/>
        </p:nvSpPr>
        <p:spPr>
          <a:xfrm>
            <a:off x="526752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0" name="CustomShape 37"/>
          <p:cNvSpPr/>
          <p:nvPr/>
        </p:nvSpPr>
        <p:spPr>
          <a:xfrm>
            <a:off x="620136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1" name="CustomShape 38"/>
          <p:cNvSpPr/>
          <p:nvPr/>
        </p:nvSpPr>
        <p:spPr>
          <a:xfrm>
            <a:off x="323280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2" name="CustomShape 39"/>
          <p:cNvSpPr/>
          <p:nvPr/>
        </p:nvSpPr>
        <p:spPr>
          <a:xfrm>
            <a:off x="386388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3" name="CustomShape 40"/>
          <p:cNvSpPr/>
          <p:nvPr/>
        </p:nvSpPr>
        <p:spPr>
          <a:xfrm>
            <a:off x="685044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4" name="CustomShape 41"/>
          <p:cNvSpPr/>
          <p:nvPr/>
        </p:nvSpPr>
        <p:spPr>
          <a:xfrm>
            <a:off x="548892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5" name="CustomShape 42"/>
          <p:cNvSpPr/>
          <p:nvPr/>
        </p:nvSpPr>
        <p:spPr>
          <a:xfrm>
            <a:off x="488664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6" name="CustomShape 43"/>
          <p:cNvSpPr/>
          <p:nvPr/>
        </p:nvSpPr>
        <p:spPr>
          <a:xfrm>
            <a:off x="744804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7" name="CustomShape 44"/>
          <p:cNvSpPr/>
          <p:nvPr/>
        </p:nvSpPr>
        <p:spPr>
          <a:xfrm>
            <a:off x="777168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8" name="CustomShape 45"/>
          <p:cNvSpPr/>
          <p:nvPr/>
        </p:nvSpPr>
        <p:spPr>
          <a:xfrm>
            <a:off x="573876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9" name="CustomShape 46"/>
          <p:cNvSpPr/>
          <p:nvPr/>
        </p:nvSpPr>
        <p:spPr>
          <a:xfrm>
            <a:off x="815292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0" name="CustomShape 47"/>
          <p:cNvSpPr/>
          <p:nvPr/>
        </p:nvSpPr>
        <p:spPr>
          <a:xfrm>
            <a:off x="693288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1" name="CustomShape 48"/>
          <p:cNvSpPr/>
          <p:nvPr/>
        </p:nvSpPr>
        <p:spPr>
          <a:xfrm>
            <a:off x="672552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2" name="CustomShape 49"/>
          <p:cNvSpPr/>
          <p:nvPr/>
        </p:nvSpPr>
        <p:spPr>
          <a:xfrm>
            <a:off x="853380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3" name="CustomShape 50"/>
          <p:cNvSpPr/>
          <p:nvPr/>
        </p:nvSpPr>
        <p:spPr>
          <a:xfrm flipV="1" rot="2161800">
            <a:off x="5049000" y="4712760"/>
            <a:ext cx="11520" cy="296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24" name="CustomShape 51"/>
          <p:cNvSpPr/>
          <p:nvPr/>
        </p:nvSpPr>
        <p:spPr>
          <a:xfrm rot="19459800">
            <a:off x="5567040" y="6342120"/>
            <a:ext cx="3621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25" name="CustomShape 52"/>
          <p:cNvSpPr/>
          <p:nvPr/>
        </p:nvSpPr>
        <p:spPr>
          <a:xfrm>
            <a:off x="7905240" y="515772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6" name="CustomShape 53"/>
          <p:cNvSpPr/>
          <p:nvPr/>
        </p:nvSpPr>
        <p:spPr>
          <a:xfrm>
            <a:off x="559764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7" name="CustomShape 54"/>
          <p:cNvSpPr/>
          <p:nvPr/>
        </p:nvSpPr>
        <p:spPr>
          <a:xfrm>
            <a:off x="2558520" y="463608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8" name="CustomShape 55"/>
          <p:cNvSpPr/>
          <p:nvPr/>
        </p:nvSpPr>
        <p:spPr>
          <a:xfrm>
            <a:off x="13497840" y="10854360"/>
            <a:ext cx="1119600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CustomShape 2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1" name="CustomShape 3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4) Remove os componentes menos variantes (Opcional)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2" name="CustomShape 4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3" name="CustomShape 5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CustomShape 6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5" name="CustomShape 7"/>
          <p:cNvSpPr/>
          <p:nvPr/>
        </p:nvSpPr>
        <p:spPr>
          <a:xfrm>
            <a:off x="1368000" y="11376720"/>
            <a:ext cx="1677312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CustomShape 8"/>
          <p:cNvSpPr/>
          <p:nvPr/>
        </p:nvSpPr>
        <p:spPr>
          <a:xfrm rot="2142000">
            <a:off x="3297600" y="93999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7" name="CustomShape 9"/>
          <p:cNvSpPr/>
          <p:nvPr/>
        </p:nvSpPr>
        <p:spPr>
          <a:xfrm rot="2142000">
            <a:off x="4151520" y="909144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8" name="CustomShape 10"/>
          <p:cNvSpPr/>
          <p:nvPr/>
        </p:nvSpPr>
        <p:spPr>
          <a:xfrm rot="2142000">
            <a:off x="4858560" y="97761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9" name="CustomShape 11"/>
          <p:cNvSpPr/>
          <p:nvPr/>
        </p:nvSpPr>
        <p:spPr>
          <a:xfrm rot="2142000">
            <a:off x="2175480" y="9370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0" name="CustomShape 12"/>
          <p:cNvSpPr/>
          <p:nvPr/>
        </p:nvSpPr>
        <p:spPr>
          <a:xfrm rot="2142000">
            <a:off x="1569960" y="1018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1" name="CustomShape 13"/>
          <p:cNvSpPr/>
          <p:nvPr/>
        </p:nvSpPr>
        <p:spPr>
          <a:xfrm rot="2142000">
            <a:off x="5351040" y="105318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2" name="CustomShape 14"/>
          <p:cNvSpPr/>
          <p:nvPr/>
        </p:nvSpPr>
        <p:spPr>
          <a:xfrm rot="2142000">
            <a:off x="5563440" y="91044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3" name="CustomShape 15"/>
          <p:cNvSpPr/>
          <p:nvPr/>
        </p:nvSpPr>
        <p:spPr>
          <a:xfrm rot="2142000">
            <a:off x="2913120" y="10235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4" name="CustomShape 16"/>
          <p:cNvSpPr/>
          <p:nvPr/>
        </p:nvSpPr>
        <p:spPr>
          <a:xfrm rot="2142000">
            <a:off x="6852240" y="10329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5" name="CustomShape 17"/>
          <p:cNvSpPr/>
          <p:nvPr/>
        </p:nvSpPr>
        <p:spPr>
          <a:xfrm rot="2142000">
            <a:off x="7808760" y="9357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6" name="CustomShape 18"/>
          <p:cNvSpPr/>
          <p:nvPr/>
        </p:nvSpPr>
        <p:spPr>
          <a:xfrm rot="2142000">
            <a:off x="4078080" y="10235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7" name="CustomShape 19"/>
          <p:cNvSpPr/>
          <p:nvPr/>
        </p:nvSpPr>
        <p:spPr>
          <a:xfrm rot="2142000">
            <a:off x="7702560" y="102567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8" name="CustomShape 20"/>
          <p:cNvSpPr/>
          <p:nvPr/>
        </p:nvSpPr>
        <p:spPr>
          <a:xfrm rot="2142000">
            <a:off x="6026760" y="9906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9" name="CustomShape 21"/>
          <p:cNvSpPr/>
          <p:nvPr/>
        </p:nvSpPr>
        <p:spPr>
          <a:xfrm rot="2142000">
            <a:off x="6966360" y="926064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0" name="CustomShape 22"/>
          <p:cNvSpPr/>
          <p:nvPr/>
        </p:nvSpPr>
        <p:spPr>
          <a:xfrm flipV="1">
            <a:off x="4889160" y="5339160"/>
            <a:ext cx="23040" cy="468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51" name="CustomShape 23"/>
          <p:cNvSpPr/>
          <p:nvPr/>
        </p:nvSpPr>
        <p:spPr>
          <a:xfrm>
            <a:off x="4889160" y="10025280"/>
            <a:ext cx="61524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52" name="CustomShape 24"/>
          <p:cNvSpPr/>
          <p:nvPr/>
        </p:nvSpPr>
        <p:spPr>
          <a:xfrm>
            <a:off x="9740160" y="9909360"/>
            <a:ext cx="4670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3" name="CustomShape 25"/>
          <p:cNvSpPr/>
          <p:nvPr/>
        </p:nvSpPr>
        <p:spPr>
          <a:xfrm>
            <a:off x="3113640" y="5039640"/>
            <a:ext cx="1583280" cy="69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4" name="CustomShape 26"/>
          <p:cNvSpPr/>
          <p:nvPr/>
        </p:nvSpPr>
        <p:spPr>
          <a:xfrm rot="2142000">
            <a:off x="1635120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5" name="CustomShape 27"/>
          <p:cNvSpPr/>
          <p:nvPr/>
        </p:nvSpPr>
        <p:spPr>
          <a:xfrm rot="2142000">
            <a:off x="171277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CustomShape 28"/>
          <p:cNvSpPr/>
          <p:nvPr/>
        </p:nvSpPr>
        <p:spPr>
          <a:xfrm rot="2142000">
            <a:off x="17777880" y="98388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7" name="CustomShape 29"/>
          <p:cNvSpPr/>
          <p:nvPr/>
        </p:nvSpPr>
        <p:spPr>
          <a:xfrm rot="2142000">
            <a:off x="1509408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8" name="CustomShape 30"/>
          <p:cNvSpPr/>
          <p:nvPr/>
        </p:nvSpPr>
        <p:spPr>
          <a:xfrm rot="2142000">
            <a:off x="1446948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9" name="CustomShape 31"/>
          <p:cNvSpPr/>
          <p:nvPr/>
        </p:nvSpPr>
        <p:spPr>
          <a:xfrm rot="2142000">
            <a:off x="1821024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0" name="CustomShape 32"/>
          <p:cNvSpPr/>
          <p:nvPr/>
        </p:nvSpPr>
        <p:spPr>
          <a:xfrm rot="2142000">
            <a:off x="1846476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1" name="CustomShape 33"/>
          <p:cNvSpPr/>
          <p:nvPr/>
        </p:nvSpPr>
        <p:spPr>
          <a:xfrm rot="2142000">
            <a:off x="158335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2" name="CustomShape 34"/>
          <p:cNvSpPr/>
          <p:nvPr/>
        </p:nvSpPr>
        <p:spPr>
          <a:xfrm rot="2142000">
            <a:off x="1967436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3" name="CustomShape 35"/>
          <p:cNvSpPr/>
          <p:nvPr/>
        </p:nvSpPr>
        <p:spPr>
          <a:xfrm rot="2142000">
            <a:off x="2073060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4" name="CustomShape 36"/>
          <p:cNvSpPr/>
          <p:nvPr/>
        </p:nvSpPr>
        <p:spPr>
          <a:xfrm rot="2142000">
            <a:off x="1699740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5" name="CustomShape 37"/>
          <p:cNvSpPr/>
          <p:nvPr/>
        </p:nvSpPr>
        <p:spPr>
          <a:xfrm rot="2142000">
            <a:off x="206215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6" name="CustomShape 38"/>
          <p:cNvSpPr/>
          <p:nvPr/>
        </p:nvSpPr>
        <p:spPr>
          <a:xfrm rot="2142000">
            <a:off x="189079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7" name="CustomShape 39"/>
          <p:cNvSpPr/>
          <p:nvPr/>
        </p:nvSpPr>
        <p:spPr>
          <a:xfrm rot="2142000">
            <a:off x="1992384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8" name="CustomShape 40"/>
          <p:cNvSpPr/>
          <p:nvPr/>
        </p:nvSpPr>
        <p:spPr>
          <a:xfrm>
            <a:off x="14267160" y="10011600"/>
            <a:ext cx="96937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69" name="CustomShape 41"/>
          <p:cNvSpPr/>
          <p:nvPr/>
        </p:nvSpPr>
        <p:spPr>
          <a:xfrm>
            <a:off x="22659120" y="9895680"/>
            <a:ext cx="4670640" cy="572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864000">
              <a:lnSpc>
                <a:spcPct val="150000"/>
              </a:lnSpc>
            </a:pPr>
            <a:r>
              <a:rPr b="0" lang="pt-BR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2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3" name="CustomShape 4"/>
          <p:cNvSpPr/>
          <p:nvPr/>
        </p:nvSpPr>
        <p:spPr>
          <a:xfrm>
            <a:off x="1994400" y="2316960"/>
            <a:ext cx="2208168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Quando remover componentes principais: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muito correlacionados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Componentes secundários pouco variantes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baixa </a:t>
            </a:r>
            <a:r>
              <a:rPr b="1" lang="pt-BR" sz="48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variância explicada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Balanço entre precisão e simplificação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575000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Encontrar dimensão intrínseca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6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7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9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0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1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Permite reduzir dimensionalidade do problema sem perder informação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Menor dimensionalidade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Maior velocidade e menos memória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Resultados determinísticos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4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5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2" marL="648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Dimensões resultantes (componentes principais) não representam os atributos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Perde a “explicabilidade” do algoritmo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Má escolha de número de componentes pode prejudicar análise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8" name="CustomShape 3"/>
          <p:cNvSpPr/>
          <p:nvPr/>
        </p:nvSpPr>
        <p:spPr>
          <a:xfrm>
            <a:off x="1994400" y="2860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 já conhecido: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 + Palavras = Muitas dimensões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9" name="Imagem 133" descr=""/>
          <p:cNvPicPr/>
          <p:nvPr/>
        </p:nvPicPr>
        <p:blipFill>
          <a:blip r:embed="rId1"/>
          <a:stretch/>
        </p:blipFill>
        <p:spPr>
          <a:xfrm>
            <a:off x="6195960" y="6558120"/>
            <a:ext cx="11988720" cy="6218640"/>
          </a:xfrm>
          <a:prstGeom prst="rect">
            <a:avLst/>
          </a:prstGeom>
          <a:ln>
            <a:noFill/>
          </a:ln>
        </p:spPr>
      </p:pic>
      <p:sp>
        <p:nvSpPr>
          <p:cNvPr id="490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5" dur="indefinite" restart="never" nodeType="tmRoot">
          <p:childTnLst>
            <p:seq>
              <p:cTn id="7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CustomShape 3"/>
          <p:cNvSpPr/>
          <p:nvPr/>
        </p:nvSpPr>
        <p:spPr>
          <a:xfrm>
            <a:off x="1994400" y="2860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73560">
              <a:lnSpc>
                <a:spcPct val="150000"/>
              </a:lnSpc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  </a:t>
            </a: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7" dur="indefinite" restart="never" nodeType="tmRoot">
          <p:childTnLst>
            <p:seq>
              <p:cTn id="7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CustomShape 3"/>
          <p:cNvSpPr/>
          <p:nvPr/>
        </p:nvSpPr>
        <p:spPr>
          <a:xfrm>
            <a:off x="1994400" y="1730520"/>
            <a:ext cx="14267520" cy="1317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Planejamento</a:t>
            </a: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4"/>
          <p:cNvSpPr/>
          <p:nvPr/>
        </p:nvSpPr>
        <p:spPr>
          <a:xfrm>
            <a:off x="1994400" y="3648960"/>
            <a:ext cx="14267520" cy="63115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Sistemas de Recomendação: Conteúdo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CustomShape 3"/>
          <p:cNvSpPr/>
          <p:nvPr/>
        </p:nvSpPr>
        <p:spPr>
          <a:xfrm>
            <a:off x="1994400" y="2860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8" name="CustomShape 4"/>
          <p:cNvSpPr/>
          <p:nvPr/>
        </p:nvSpPr>
        <p:spPr>
          <a:xfrm>
            <a:off x="1994400" y="615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9" name="CustomShape 5"/>
          <p:cNvSpPr/>
          <p:nvPr/>
        </p:nvSpPr>
        <p:spPr>
          <a:xfrm>
            <a:off x="1994400" y="676548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b="1" lang="pt-BR" sz="3600" spc="-1" strike="noStrike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Perda de interpretabilidade dos dados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2" name="CustomShape 3"/>
          <p:cNvSpPr/>
          <p:nvPr/>
        </p:nvSpPr>
        <p:spPr>
          <a:xfrm>
            <a:off x="1994400" y="1996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Objetivo: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8892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b="0" lang="pt-BR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Encontrar estrutura implícita nos documentos – Tópicos / Temas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3" name="CustomShape 4"/>
          <p:cNvSpPr/>
          <p:nvPr/>
        </p:nvSpPr>
        <p:spPr>
          <a:xfrm>
            <a:off x="1994400" y="291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04" name="Picture 2" descr=""/>
          <p:cNvPicPr/>
          <p:nvPr/>
        </p:nvPicPr>
        <p:blipFill>
          <a:blip r:embed="rId1"/>
          <a:stretch/>
        </p:blipFill>
        <p:spPr>
          <a:xfrm>
            <a:off x="2299320" y="4645800"/>
            <a:ext cx="12188880" cy="7616880"/>
          </a:xfrm>
          <a:prstGeom prst="rect">
            <a:avLst/>
          </a:prstGeom>
          <a:ln>
            <a:noFill/>
          </a:ln>
        </p:spPr>
      </p:pic>
      <p:sp>
        <p:nvSpPr>
          <p:cNvPr id="505" name="CustomShape 5"/>
          <p:cNvSpPr/>
          <p:nvPr/>
        </p:nvSpPr>
        <p:spPr>
          <a:xfrm>
            <a:off x="15101280" y="507528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6" name="CustomShape 6"/>
          <p:cNvSpPr/>
          <p:nvPr/>
        </p:nvSpPr>
        <p:spPr>
          <a:xfrm>
            <a:off x="15101280" y="733968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7" name="CustomShape 7"/>
          <p:cNvSpPr/>
          <p:nvPr/>
        </p:nvSpPr>
        <p:spPr>
          <a:xfrm>
            <a:off x="15101280" y="960408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8" name="CustomShape 8"/>
          <p:cNvSpPr/>
          <p:nvPr/>
        </p:nvSpPr>
        <p:spPr>
          <a:xfrm>
            <a:off x="16930080" y="5075280"/>
            <a:ext cx="5027400" cy="17492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75% Health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9" name="CustomShape 9"/>
          <p:cNvSpPr/>
          <p:nvPr/>
        </p:nvSpPr>
        <p:spPr>
          <a:xfrm>
            <a:off x="16930080" y="7609680"/>
            <a:ext cx="5387400" cy="17492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20% Medicine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0" name="CustomShape 10"/>
          <p:cNvSpPr/>
          <p:nvPr/>
        </p:nvSpPr>
        <p:spPr>
          <a:xfrm>
            <a:off x="16930080" y="9874080"/>
            <a:ext cx="4269240" cy="17492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5% Biology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1" dur="indefinite" restart="never" nodeType="tmRoot">
          <p:childTnLst>
            <p:seq>
              <p:cTn id="8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3" name="CustomShape 3"/>
          <p:cNvSpPr/>
          <p:nvPr/>
        </p:nvSpPr>
        <p:spPr>
          <a:xfrm>
            <a:off x="1994400" y="333072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on-Negative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atrix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actorization (NMF)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Principal objetivo: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Decompor a matriz de frequência de palavras em representações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 são compostos de combinações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são compostos de combinações de palavras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3" dur="indefinite" restart="never" nodeType="tmRoot">
          <p:childTnLst>
            <p:seq>
              <p:cTn id="8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CustomShape 3"/>
          <p:cNvSpPr/>
          <p:nvPr/>
        </p:nvSpPr>
        <p:spPr>
          <a:xfrm>
            <a:off x="1994400" y="254124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NMF: Fatoração → A = WH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18" name="Imagem 154" descr=""/>
          <p:cNvPicPr/>
          <p:nvPr/>
        </p:nvPicPr>
        <p:blipFill>
          <a:blip r:embed="rId1"/>
          <a:stretch/>
        </p:blipFill>
        <p:spPr>
          <a:xfrm>
            <a:off x="3026880" y="4316040"/>
            <a:ext cx="18403200" cy="8038440"/>
          </a:xfrm>
          <a:prstGeom prst="rect">
            <a:avLst/>
          </a:prstGeom>
          <a:ln>
            <a:noFill/>
          </a:ln>
        </p:spPr>
      </p:pic>
      <p:sp>
        <p:nvSpPr>
          <p:cNvPr id="51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5" dur="indefinite" restart="never" nodeType="tmRoot">
          <p:childTnLst>
            <p:seq>
              <p:cTn id="8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2" name="CustomShape 3"/>
          <p:cNvSpPr/>
          <p:nvPr/>
        </p:nvSpPr>
        <p:spPr>
          <a:xfrm>
            <a:off x="1994400" y="258228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A: Matriz de frequência de termos (M) em documentos (N)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W: Matriz de pesos → distribuição de tópicos (K) nos documentos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H: Matriz de atributos → distribuição de palavras nos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3" name="Imagem 159" descr=""/>
          <p:cNvPicPr/>
          <p:nvPr/>
        </p:nvPicPr>
        <p:blipFill>
          <a:blip r:embed="rId1"/>
          <a:stretch/>
        </p:blipFill>
        <p:spPr>
          <a:xfrm>
            <a:off x="5379480" y="8151120"/>
            <a:ext cx="11552040" cy="5045400"/>
          </a:xfrm>
          <a:prstGeom prst="rect">
            <a:avLst/>
          </a:prstGeom>
          <a:ln>
            <a:noFill/>
          </a:ln>
        </p:spPr>
      </p:pic>
      <p:sp>
        <p:nvSpPr>
          <p:cNvPr id="524" name="CustomShape 4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7" dur="indefinite" restart="never" nodeType="tmRoot">
          <p:childTnLst>
            <p:seq>
              <p:cTn id="8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7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Principais características: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Precisa definir o número de tópicos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 A, W e H não podem ter valores negativos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Matrizes W e H podem reconstruir matriz A (aprox.)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8" name="CustomShape 4"/>
          <p:cNvSpPr/>
          <p:nvPr/>
        </p:nvSpPr>
        <p:spPr>
          <a:xfrm>
            <a:off x="1994400" y="687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9" dur="indefinite" restart="never" nodeType="tmRoot">
          <p:childTnLst>
            <p:seq>
              <p:cTn id="9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0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1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 pode ser utilizado em vários outros cenários: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fontes sonoras do áudio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Documentos: áudio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Features: espectograma do áudio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imagens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Documentos: imagem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Features: pixels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2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4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5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notebook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6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3" dur="indefinite" restart="never" nodeType="tmRoot">
          <p:childTnLst>
            <p:seq>
              <p:cTn id="9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9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Tópicos são interpretáveis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Naturalmente agregador (clustering)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Pode ser utilizado em outros contextos (ex: imagens, áudio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0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5" dur="indefinite" restart="never" nodeType="tmRoot">
          <p:childTnLst>
            <p:seq>
              <p:cTn id="9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3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 aproximada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Pode causar overfitting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Limitação de utilizar apenas features positivas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7" dur="indefinite" restart="never" nodeType="tmRoot">
          <p:childTnLst>
            <p:seq>
              <p:cTn id="9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1" name="Imagem 110" descr=""/>
          <p:cNvPicPr/>
          <p:nvPr/>
        </p:nvPicPr>
        <p:blipFill>
          <a:blip r:embed="rId1"/>
          <a:stretch/>
        </p:blipFill>
        <p:spPr>
          <a:xfrm>
            <a:off x="4239360" y="1836000"/>
            <a:ext cx="16455600" cy="11768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7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Usuários semelhantes consomem documentos semelhantes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8" name="CustomShape 4"/>
          <p:cNvSpPr/>
          <p:nvPr/>
        </p:nvSpPr>
        <p:spPr>
          <a:xfrm rot="5400000">
            <a:off x="10047240" y="6084000"/>
            <a:ext cx="1652760" cy="1076760"/>
          </a:xfrm>
          <a:custGeom>
            <a:avLst/>
            <a:gdLst/>
            <a:ahLst/>
            <a:rect l="l" t="t" r="r" b="b"/>
            <a:pathLst>
              <a:path w="4602" h="3002">
                <a:moveTo>
                  <a:pt x="0" y="750"/>
                </a:moveTo>
                <a:lnTo>
                  <a:pt x="3450" y="750"/>
                </a:lnTo>
                <a:lnTo>
                  <a:pt x="3450" y="0"/>
                </a:lnTo>
                <a:lnTo>
                  <a:pt x="4601" y="1500"/>
                </a:lnTo>
                <a:lnTo>
                  <a:pt x="3450" y="3001"/>
                </a:lnTo>
                <a:lnTo>
                  <a:pt x="345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49" name="CustomShape 5"/>
          <p:cNvSpPr/>
          <p:nvPr/>
        </p:nvSpPr>
        <p:spPr>
          <a:xfrm>
            <a:off x="8208000" y="7452000"/>
            <a:ext cx="5324760" cy="150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 Topic Analysis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0" name="CustomShape 6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9" dur="indefinite" restart="never" nodeType="tmRoot">
          <p:childTnLst>
            <p:seq>
              <p:cTn id="10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3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Proximidade entre usuários (filtro colaborativo):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Histórico de consumo do usuário (compra, avaliação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/ Features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Lista de itens de consumo (produtos, livros, filmes etc)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1" dur="indefinite" restart="never" nodeType="tmRoot">
          <p:childTnLst>
            <p:seq>
              <p:cTn id="10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7" name="CustomShape 3"/>
          <p:cNvSpPr/>
          <p:nvPr/>
        </p:nvSpPr>
        <p:spPr>
          <a:xfrm>
            <a:off x="1994400" y="2136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58" name="Imagem 298" descr=""/>
          <p:cNvPicPr/>
          <p:nvPr/>
        </p:nvPicPr>
        <p:blipFill>
          <a:blip r:embed="rId1"/>
          <a:stretch/>
        </p:blipFill>
        <p:spPr>
          <a:xfrm>
            <a:off x="4379760" y="3291480"/>
            <a:ext cx="15620760" cy="10421280"/>
          </a:xfrm>
          <a:prstGeom prst="rect">
            <a:avLst/>
          </a:prstGeom>
          <a:ln>
            <a:noFill/>
          </a:ln>
        </p:spPr>
      </p:pic>
      <p:sp>
        <p:nvSpPr>
          <p:cNvPr id="55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3" dur="indefinite" restart="never" nodeType="tmRoot">
          <p:childTnLst>
            <p:seq>
              <p:cTn id="10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2" name="CustomShape 3"/>
          <p:cNvSpPr/>
          <p:nvPr/>
        </p:nvSpPr>
        <p:spPr>
          <a:xfrm>
            <a:off x="1994400" y="2136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3" name="Imagem 303" descr=""/>
          <p:cNvPicPr/>
          <p:nvPr/>
        </p:nvPicPr>
        <p:blipFill>
          <a:blip r:embed="rId1"/>
          <a:stretch/>
        </p:blipFill>
        <p:spPr>
          <a:xfrm>
            <a:off x="7716240" y="3633840"/>
            <a:ext cx="8806680" cy="8962920"/>
          </a:xfrm>
          <a:prstGeom prst="rect">
            <a:avLst/>
          </a:prstGeom>
          <a:ln>
            <a:noFill/>
          </a:ln>
        </p:spPr>
      </p:pic>
      <p:sp>
        <p:nvSpPr>
          <p:cNvPr id="56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5" dur="indefinite" restart="never" nodeType="tmRoot">
          <p:childTnLst>
            <p:seq>
              <p:cTn id="10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7" name="CustomShape 3"/>
          <p:cNvSpPr/>
          <p:nvPr/>
        </p:nvSpPr>
        <p:spPr>
          <a:xfrm>
            <a:off x="1994400" y="2136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de filmes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8" name="Imagem 303" descr=""/>
          <p:cNvPicPr/>
          <p:nvPr/>
        </p:nvPicPr>
        <p:blipFill>
          <a:blip r:embed="rId1"/>
          <a:stretch/>
        </p:blipFill>
        <p:spPr>
          <a:xfrm>
            <a:off x="7716240" y="3633840"/>
            <a:ext cx="8806680" cy="8962920"/>
          </a:xfrm>
          <a:prstGeom prst="rect">
            <a:avLst/>
          </a:prstGeom>
          <a:ln>
            <a:noFill/>
          </a:ln>
        </p:spPr>
      </p:pic>
      <p:sp>
        <p:nvSpPr>
          <p:cNvPr id="56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0" name="CustomShape 5"/>
          <p:cNvSpPr/>
          <p:nvPr/>
        </p:nvSpPr>
        <p:spPr>
          <a:xfrm>
            <a:off x="9239400" y="7495560"/>
            <a:ext cx="6607080" cy="97848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1" name="CustomShape 6"/>
          <p:cNvSpPr/>
          <p:nvPr/>
        </p:nvSpPr>
        <p:spPr>
          <a:xfrm>
            <a:off x="9239400" y="10524600"/>
            <a:ext cx="6607080" cy="97848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2" name="CustomShape 7"/>
          <p:cNvSpPr/>
          <p:nvPr/>
        </p:nvSpPr>
        <p:spPr>
          <a:xfrm>
            <a:off x="14916240" y="758988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3" name="CustomShape 8"/>
          <p:cNvSpPr/>
          <p:nvPr/>
        </p:nvSpPr>
        <p:spPr>
          <a:xfrm>
            <a:off x="14916240" y="1064376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4" name="CustomShape 9"/>
          <p:cNvSpPr/>
          <p:nvPr/>
        </p:nvSpPr>
        <p:spPr>
          <a:xfrm>
            <a:off x="11617200" y="760716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5" name="CustomShape 10"/>
          <p:cNvSpPr/>
          <p:nvPr/>
        </p:nvSpPr>
        <p:spPr>
          <a:xfrm>
            <a:off x="11617200" y="1064376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6" name="CustomShape 11"/>
          <p:cNvSpPr/>
          <p:nvPr/>
        </p:nvSpPr>
        <p:spPr>
          <a:xfrm>
            <a:off x="9399600" y="7607160"/>
            <a:ext cx="739800" cy="73980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7" name="CustomShape 12"/>
          <p:cNvSpPr/>
          <p:nvPr/>
        </p:nvSpPr>
        <p:spPr>
          <a:xfrm>
            <a:off x="9399600" y="10643760"/>
            <a:ext cx="739800" cy="73980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8" name="CustomShape 13"/>
          <p:cNvSpPr/>
          <p:nvPr/>
        </p:nvSpPr>
        <p:spPr>
          <a:xfrm>
            <a:off x="5067360" y="10643760"/>
            <a:ext cx="2645640" cy="85896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9" name="CustomShape 14"/>
          <p:cNvSpPr/>
          <p:nvPr/>
        </p:nvSpPr>
        <p:spPr>
          <a:xfrm>
            <a:off x="2452680" y="9679680"/>
            <a:ext cx="52603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marL="216360">
              <a:lnSpc>
                <a:spcPct val="150000"/>
              </a:lnSpc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7" dur="indefinite" restart="never" nodeType="tmRoot">
          <p:childTnLst>
            <p:seq>
              <p:cTn id="10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2" name="CustomShape 3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4800" spc="-1" strike="noStrike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Encontrar items / usuários semelhantes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Menor distância entre vetores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cc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Vetores muito esparsos: muitas dimensões sem valores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3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9" dur="indefinite" restart="never" nodeType="tmRoot">
          <p:childTnLst>
            <p:seq>
              <p:cTn id="1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6" name="CustomShape 3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Exemplo: Recomendação produtos Elo7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7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8" name="CustomShape 5"/>
          <p:cNvSpPr/>
          <p:nvPr/>
        </p:nvSpPr>
        <p:spPr>
          <a:xfrm>
            <a:off x="3816000" y="5256000"/>
            <a:ext cx="15045480" cy="6189480"/>
          </a:xfrm>
          <a:prstGeom prst="flowChartInternalStorage">
            <a:avLst/>
          </a:pr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89" name="CustomShape 6"/>
          <p:cNvSpPr/>
          <p:nvPr/>
        </p:nvSpPr>
        <p:spPr>
          <a:xfrm>
            <a:off x="7683120" y="432000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Histórico de compras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0" name="CustomShape 7"/>
          <p:cNvSpPr/>
          <p:nvPr/>
        </p:nvSpPr>
        <p:spPr>
          <a:xfrm>
            <a:off x="3363480" y="669636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user2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1" name="CustomShape 8"/>
          <p:cNvSpPr/>
          <p:nvPr/>
        </p:nvSpPr>
        <p:spPr>
          <a:xfrm>
            <a:off x="6675480" y="662436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2" name="CustomShape 9"/>
          <p:cNvSpPr/>
          <p:nvPr/>
        </p:nvSpPr>
        <p:spPr>
          <a:xfrm>
            <a:off x="914400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3" name="CustomShape 10"/>
          <p:cNvSpPr/>
          <p:nvPr/>
        </p:nvSpPr>
        <p:spPr>
          <a:xfrm>
            <a:off x="1180800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4" name="CustomShape 11"/>
          <p:cNvSpPr/>
          <p:nvPr/>
        </p:nvSpPr>
        <p:spPr>
          <a:xfrm>
            <a:off x="1416348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5" name="CustomShape 12"/>
          <p:cNvSpPr/>
          <p:nvPr/>
        </p:nvSpPr>
        <p:spPr>
          <a:xfrm>
            <a:off x="1625148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6" name="CustomShape 13"/>
          <p:cNvSpPr/>
          <p:nvPr/>
        </p:nvSpPr>
        <p:spPr>
          <a:xfrm>
            <a:off x="6120360" y="5184360"/>
            <a:ext cx="12453480" cy="933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prod0    prod1    prod2   prod3     ...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7" name="CustomShape 14"/>
          <p:cNvSpPr/>
          <p:nvPr/>
        </p:nvSpPr>
        <p:spPr>
          <a:xfrm>
            <a:off x="19224000" y="5544000"/>
            <a:ext cx="861480" cy="701280"/>
          </a:xfrm>
          <a:custGeom>
            <a:avLst/>
            <a:gdLst/>
            <a:ahLst/>
            <a:rect l="l" t="t" r="r" b="b"/>
            <a:pathLst>
              <a:path w="2402" h="1957">
                <a:moveTo>
                  <a:pt x="0" y="489"/>
                </a:moveTo>
                <a:lnTo>
                  <a:pt x="1800" y="489"/>
                </a:lnTo>
                <a:lnTo>
                  <a:pt x="1800" y="0"/>
                </a:lnTo>
                <a:lnTo>
                  <a:pt x="2401" y="978"/>
                </a:lnTo>
                <a:lnTo>
                  <a:pt x="1800" y="1956"/>
                </a:lnTo>
                <a:lnTo>
                  <a:pt x="1800" y="1467"/>
                </a:lnTo>
                <a:lnTo>
                  <a:pt x="0" y="1467"/>
                </a:lnTo>
                <a:lnTo>
                  <a:pt x="0" y="489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98" name="CustomShape 15"/>
          <p:cNvSpPr/>
          <p:nvPr/>
        </p:nvSpPr>
        <p:spPr>
          <a:xfrm>
            <a:off x="19656000" y="5544000"/>
            <a:ext cx="4389480" cy="1797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~8 milhões de produtos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9" name="CustomShape 16"/>
          <p:cNvSpPr/>
          <p:nvPr/>
        </p:nvSpPr>
        <p:spPr>
          <a:xfrm rot="5413800">
            <a:off x="4966200" y="11443680"/>
            <a:ext cx="789480" cy="933480"/>
          </a:xfrm>
          <a:custGeom>
            <a:avLst/>
            <a:gdLst/>
            <a:ahLst/>
            <a:rect l="l" t="t" r="r" b="b"/>
            <a:pathLst>
              <a:path w="2203" h="2602">
                <a:moveTo>
                  <a:pt x="0" y="653"/>
                </a:moveTo>
                <a:lnTo>
                  <a:pt x="1650" y="650"/>
                </a:lnTo>
                <a:lnTo>
                  <a:pt x="1649" y="0"/>
                </a:lnTo>
                <a:lnTo>
                  <a:pt x="2202" y="1299"/>
                </a:lnTo>
                <a:lnTo>
                  <a:pt x="1652" y="2601"/>
                </a:lnTo>
                <a:lnTo>
                  <a:pt x="1651" y="1950"/>
                </a:lnTo>
                <a:lnTo>
                  <a:pt x="1" y="1953"/>
                </a:lnTo>
                <a:lnTo>
                  <a:pt x="0" y="653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600" name="CustomShape 17"/>
          <p:cNvSpPr/>
          <p:nvPr/>
        </p:nvSpPr>
        <p:spPr>
          <a:xfrm>
            <a:off x="2859120" y="1254420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30 milhões de acessos por mês!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1" dur="indefinite" restart="never" nodeType="tmRoot">
          <p:childTnLst>
            <p:seq>
              <p:cTn id="1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2" name="CustomShape 2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Diferentes métodos: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Memória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Item-Item: “Quem comprou isso também comprou ...”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User-Item: “Usuários semelhantes a você compraram ...”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3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04" name="" descr=""/>
          <p:cNvPicPr/>
          <p:nvPr/>
        </p:nvPicPr>
        <p:blipFill>
          <a:blip r:embed="rId1"/>
          <a:stretch/>
        </p:blipFill>
        <p:spPr>
          <a:xfrm>
            <a:off x="3672000" y="6075360"/>
            <a:ext cx="13725000" cy="3354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3" dur="indefinite" restart="never" nodeType="tmRoot">
          <p:childTnLst>
            <p:seq>
              <p:cTn id="1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6" name="CustomShape 2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Diferentes métodos: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864000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1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Modelo: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296000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Fatorização de Matrizes: SVD, PCA, NMF etc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7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5" dur="indefinite" restart="never" nodeType="tmRoot">
          <p:childTnLst>
            <p:seq>
              <p:cTn id="1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9" name="CustomShape 2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0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1" name="" descr=""/>
          <p:cNvPicPr/>
          <p:nvPr/>
        </p:nvPicPr>
        <p:blipFill>
          <a:blip r:embed="rId1"/>
          <a:stretch/>
        </p:blipFill>
        <p:spPr>
          <a:xfrm>
            <a:off x="4955400" y="2448000"/>
            <a:ext cx="14338440" cy="10752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7" dur="indefinite" restart="never" nodeType="tmRoot">
          <p:childTnLst>
            <p:seq>
              <p:cTn id="1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5"/>
          <p:cNvSpPr/>
          <p:nvPr/>
        </p:nvSpPr>
        <p:spPr>
          <a:xfrm>
            <a:off x="1994400" y="4664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Por que recomendação?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3" name="CustomShape 2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80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4" name="CustomShape 3"/>
          <p:cNvSpPr/>
          <p:nvPr/>
        </p:nvSpPr>
        <p:spPr>
          <a:xfrm>
            <a:off x="1994400" y="247860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Case MovieLens: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5" name="" descr=""/>
          <p:cNvPicPr/>
          <p:nvPr/>
        </p:nvPicPr>
        <p:blipFill>
          <a:blip r:embed="rId1"/>
          <a:stretch/>
        </p:blipFill>
        <p:spPr>
          <a:xfrm>
            <a:off x="5870880" y="3423240"/>
            <a:ext cx="13711320" cy="9318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9" dur="indefinite" restart="never" nodeType="tmRoot">
          <p:childTnLst>
            <p:seq>
              <p:cTn id="1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8" name="CustomShape 3"/>
          <p:cNvSpPr/>
          <p:nvPr/>
        </p:nvSpPr>
        <p:spPr>
          <a:xfrm>
            <a:off x="1994400" y="10856160"/>
            <a:ext cx="14267520" cy="791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9" name="CustomShape 4"/>
          <p:cNvSpPr/>
          <p:nvPr/>
        </p:nvSpPr>
        <p:spPr>
          <a:xfrm>
            <a:off x="9194760" y="13113720"/>
            <a:ext cx="7446600" cy="124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0" name="CustomShape 5"/>
          <p:cNvSpPr/>
          <p:nvPr/>
        </p:nvSpPr>
        <p:spPr>
          <a:xfrm>
            <a:off x="15985080" y="7020720"/>
            <a:ext cx="3506400" cy="6526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1" name="CustomShape 6"/>
          <p:cNvSpPr/>
          <p:nvPr/>
        </p:nvSpPr>
        <p:spPr>
          <a:xfrm>
            <a:off x="8577360" y="6837480"/>
            <a:ext cx="24379920" cy="45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2" name="CustomShape 7"/>
          <p:cNvSpPr/>
          <p:nvPr/>
        </p:nvSpPr>
        <p:spPr>
          <a:xfrm>
            <a:off x="4138200" y="5529600"/>
            <a:ext cx="16103520" cy="2628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algn="ctr">
              <a:lnSpc>
                <a:spcPct val="100000"/>
              </a:lnSpc>
            </a:pPr>
            <a:r>
              <a:rPr b="0" lang="pt-BR" sz="1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OBRIGADO!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1" dur="indefinite" restart="never" nodeType="tmRoot">
          <p:childTnLst>
            <p:seq>
              <p:cTn id="1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5"/>
          <p:cNvSpPr/>
          <p:nvPr/>
        </p:nvSpPr>
        <p:spPr>
          <a:xfrm>
            <a:off x="1994400" y="2468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2" name="" descr=""/>
          <p:cNvPicPr/>
          <p:nvPr/>
        </p:nvPicPr>
        <p:blipFill>
          <a:blip r:embed="rId1"/>
          <a:stretch/>
        </p:blipFill>
        <p:spPr>
          <a:xfrm>
            <a:off x="1800000" y="2088000"/>
            <a:ext cx="18645480" cy="11152440"/>
          </a:xfrm>
          <a:prstGeom prst="rect">
            <a:avLst/>
          </a:prstGeom>
          <a:ln>
            <a:noFill/>
          </a:ln>
        </p:spPr>
      </p:pic>
      <p:sp>
        <p:nvSpPr>
          <p:cNvPr id="123" name="CustomShape 6"/>
          <p:cNvSpPr/>
          <p:nvPr/>
        </p:nvSpPr>
        <p:spPr>
          <a:xfrm>
            <a:off x="4464000" y="2880000"/>
            <a:ext cx="4173480" cy="1077480"/>
          </a:xfrm>
          <a:prstGeom prst="rect">
            <a:avLst/>
          </a:pr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CustomShape 5"/>
          <p:cNvSpPr/>
          <p:nvPr/>
        </p:nvSpPr>
        <p:spPr>
          <a:xfrm>
            <a:off x="1994400" y="2468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6"/>
          <p:cNvSpPr/>
          <p:nvPr/>
        </p:nvSpPr>
        <p:spPr>
          <a:xfrm>
            <a:off x="1994400" y="4664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 muita demanda e muita oferta, mas como unir os dois?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pt-BR" sz="6600" spc="-1" strike="noStrike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5"/>
          <p:cNvSpPr/>
          <p:nvPr/>
        </p:nvSpPr>
        <p:spPr>
          <a:xfrm>
            <a:off x="1994400" y="2468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6"/>
          <p:cNvSpPr/>
          <p:nvPr/>
        </p:nvSpPr>
        <p:spPr>
          <a:xfrm>
            <a:off x="1994400" y="4664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Existe muita demanda e muita oferta, mas como unir os dois?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b="0" lang="pt-BR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Como recomendar produtos que nem mesmo o usuários sabia que queria?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5201</TotalTime>
  <Application>LibreOffice/5.1.6.2$Linux_X86_64 LibreOffice_project/10m0$Build-2</Application>
  <Words>1790</Words>
  <Paragraphs>388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Raphael</dc:creator>
  <dc:description/>
  <dc:language>pt-BR</dc:language>
  <cp:lastModifiedBy/>
  <dcterms:modified xsi:type="dcterms:W3CDTF">2018-09-19T22:24:43Z</dcterms:modified>
  <cp:revision>111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Personalizar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77</vt:i4>
  </property>
</Properties>
</file>